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9"/>
  </p:notesMasterIdLst>
  <p:handoutMasterIdLst>
    <p:handoutMasterId r:id="rId10"/>
  </p:handoutMasterIdLst>
  <p:sldIdLst>
    <p:sldId id="577" r:id="rId2"/>
    <p:sldId id="579" r:id="rId3"/>
    <p:sldId id="546" r:id="rId4"/>
    <p:sldId id="580" r:id="rId5"/>
    <p:sldId id="582" r:id="rId6"/>
    <p:sldId id="581" r:id="rId7"/>
    <p:sldId id="535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3757"/>
    <a:srgbClr val="4D4D4F"/>
    <a:srgbClr val="3C3C3C"/>
    <a:srgbClr val="A6A6A6"/>
    <a:srgbClr val="555555"/>
    <a:srgbClr val="FF67E7"/>
    <a:srgbClr val="C9CAC8"/>
    <a:srgbClr val="BFD7DF"/>
    <a:srgbClr val="5E9CAE"/>
    <a:srgbClr val="5B1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2"/>
    <p:restoredTop sz="88824" autoAdjust="0"/>
  </p:normalViewPr>
  <p:slideViewPr>
    <p:cSldViewPr>
      <p:cViewPr varScale="1">
        <p:scale>
          <a:sx n="88" d="100"/>
          <a:sy n="88" d="100"/>
        </p:scale>
        <p:origin x="168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2792" y="2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5978A44-A5D6-4182-9F4F-BB444C2D64AF}" type="datetimeFigureOut">
              <a:rPr lang="en-US" altLang="en-US"/>
              <a:pPr/>
              <a:t>08/04/2023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BD539AE-2A14-4D14-8193-B7C0ECAFDD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379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22B37E8-08BD-4D34-81A9-8ACE884953BA}" type="datetimeFigureOut">
              <a:rPr lang="en-US" altLang="en-US"/>
              <a:pPr/>
              <a:t>08/04/2023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EA4717F-0CB3-44DB-9385-8A23AEE48F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0124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617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314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8887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9829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14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24399"/>
            <a:ext cx="9144000" cy="936625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ctr">
              <a:defRPr sz="44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4572000"/>
            <a:ext cx="9144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813425"/>
            <a:ext cx="9144000" cy="739775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rgbClr val="0042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2339975"/>
            <a:ext cx="9296400" cy="1851025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cap="none" spc="-100" normalizeH="0" baseline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572000"/>
          </a:xfrm>
          <a:prstGeom prst="rect">
            <a:avLst/>
          </a:prstGeom>
        </p:spPr>
        <p:txBody>
          <a:bodyPr vert="horz"/>
          <a:lstStyle>
            <a:lvl1pPr marL="287338" indent="-287338">
              <a:buFont typeface="Arial"/>
              <a:buChar char="•"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348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_LOGO_SLIDE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5FCAE-42B2-F74E-B317-3AD10CB82E14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</p:spTree>
    <p:extLst/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B5E4B3-FE82-BC42-B645-CD61EB6975B7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6A6416-A5BC-5B44-9121-52D356A50F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/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idx="14"/>
          </p:nvPr>
        </p:nvSpPr>
        <p:spPr>
          <a:xfrm>
            <a:off x="4800600" y="1606658"/>
            <a:ext cx="3657600" cy="4194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23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="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35000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 b="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438400" y="6172200"/>
            <a:ext cx="460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3846"/>
              </a:solidFill>
              <a:latin typeface="Calibri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3657600" cy="4194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23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="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35000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 b="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0" y="1600200"/>
            <a:ext cx="0" cy="4194544"/>
          </a:xfrm>
          <a:prstGeom prst="line">
            <a:avLst/>
          </a:prstGeom>
          <a:ln w="28575">
            <a:solidFill>
              <a:srgbClr val="C9CA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8E9FFD-2AD5-AD44-951C-9D08C562309F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9A64475-1EFA-7A4F-9126-B9892AC35B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/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209800"/>
            <a:ext cx="48006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4953000"/>
            <a:ext cx="48006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14600"/>
            <a:ext cx="4800600" cy="228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A45830-8F30-AF42-8856-0A4405DB67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58062F6-7D65-DE49-B5BF-FEE0F396D4DA}"/>
              </a:ext>
            </a:extLst>
          </p:cNvPr>
          <p:cNvSpPr txBox="1"/>
          <p:nvPr userDrawn="1"/>
        </p:nvSpPr>
        <p:spPr>
          <a:xfrm>
            <a:off x="762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</p:spTree>
    <p:extLst>
      <p:ext uri="{BB962C8B-B14F-4D97-AF65-F5344CB8AC3E}">
        <p14:creationId xmlns:p14="http://schemas.microsoft.com/office/powerpoint/2010/main" val="211748194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lutation/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B60FCE-46BA-7244-B47E-84378D068D13}"/>
              </a:ext>
            </a:extLst>
          </p:cNvPr>
          <p:cNvSpPr txBox="1"/>
          <p:nvPr userDrawn="1"/>
        </p:nvSpPr>
        <p:spPr>
          <a:xfrm>
            <a:off x="762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D76B92-3E08-7C4A-989A-4BE29BA1C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2667000"/>
            <a:ext cx="714354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7055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B0AC424-879D-754A-80C0-7556A03583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67" t="4308" r="1280"/>
          <a:stretch/>
        </p:blipFill>
        <p:spPr>
          <a:xfrm rot="16200000">
            <a:off x="-1554480" y="1554479"/>
            <a:ext cx="6858003" cy="37490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D8653E-5D8A-6F44-AA6F-0E88CE91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457201"/>
            <a:ext cx="3790950" cy="1447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6A51FA-E26B-E340-A5B5-C82AF77C8B27}"/>
              </a:ext>
            </a:extLst>
          </p:cNvPr>
          <p:cNvSpPr txBox="1"/>
          <p:nvPr userDrawn="1"/>
        </p:nvSpPr>
        <p:spPr>
          <a:xfrm>
            <a:off x="76200" y="6345531"/>
            <a:ext cx="3422871" cy="37265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BD652C1-59D9-1E44-B43E-F1E9EDCBDA0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38600" y="2057400"/>
            <a:ext cx="379095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6450EC-93F5-6B4B-801E-5F22F9ECA6BB}"/>
              </a:ext>
            </a:extLst>
          </p:cNvPr>
          <p:cNvSpPr/>
          <p:nvPr userDrawn="1"/>
        </p:nvSpPr>
        <p:spPr>
          <a:xfrm>
            <a:off x="3557370" y="0"/>
            <a:ext cx="199293" cy="6858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9FA2B2-7812-874A-910B-2492EED2CA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672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4C9C2B-F258-9F4E-8377-996C9503EE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1A311E-3A3C-D146-8017-A93EBC0E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1322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5EA8C5-465B-CF48-B10F-ED298AED48D5}"/>
              </a:ext>
            </a:extLst>
          </p:cNvPr>
          <p:cNvSpPr txBox="1"/>
          <p:nvPr userDrawn="1"/>
        </p:nvSpPr>
        <p:spPr>
          <a:xfrm>
            <a:off x="762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A94D5A-6B38-8648-A884-5F84E8FCDB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228600"/>
            <a:ext cx="2908300" cy="48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6696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65462CB-95A3-9943-9CA8-E45ABC75F9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126520" y="1840526"/>
            <a:ext cx="6858003" cy="31769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6A51FA-E26B-E340-A5B5-C82AF77C8B27}"/>
              </a:ext>
            </a:extLst>
          </p:cNvPr>
          <p:cNvSpPr txBox="1"/>
          <p:nvPr userDrawn="1"/>
        </p:nvSpPr>
        <p:spPr>
          <a:xfrm>
            <a:off x="158529" y="6345531"/>
            <a:ext cx="3422871" cy="37265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6450EC-93F5-6B4B-801E-5F22F9ECA6BB}"/>
              </a:ext>
            </a:extLst>
          </p:cNvPr>
          <p:cNvSpPr/>
          <p:nvPr userDrawn="1"/>
        </p:nvSpPr>
        <p:spPr>
          <a:xfrm>
            <a:off x="5767752" y="0"/>
            <a:ext cx="199293" cy="6858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7330F9A-8451-074A-A3BE-6870682F5B4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4600" y="1219200"/>
            <a:ext cx="22860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/>
              <a:buChar char="•"/>
              <a:tabLst/>
              <a:defRPr sz="1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tabLst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70BDD173-418D-414D-95BA-0171C4DC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464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6897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902EB89-EF5B-E04E-A873-2C9AC9307C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219200"/>
            <a:ext cx="78486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/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78486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CA35A-F674-AD4E-82B5-2822E8C4752B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16B27A-5C65-F248-BD60-881CC480F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/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-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219200"/>
            <a:ext cx="7848600" cy="419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39713" indent="-23971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Pct val="95000"/>
              <a:buFont typeface="+mj-lt"/>
              <a:buAutoNum type="arabicPeriod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66725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5000"/>
              <a:buFont typeface="+mj-lt"/>
              <a:buAutoNum type="arabicPeriod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93738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5F8BC3-5087-3542-A04F-DF58CB153A54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252F9C-6C1D-C34E-953E-3B7232B217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7464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-numbered list_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7848600" cy="419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39713" indent="-23971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Pct val="95000"/>
              <a:buFont typeface="+mj-lt"/>
              <a:buAutoNum type="arabicPeriod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66725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5000"/>
              <a:buFont typeface="+mj-lt"/>
              <a:buAutoNum type="arabicPeriod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93738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5F8BC3-5087-3542-A04F-DF58CB153A54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24FA256B-038D-9548-80D1-7D8D81D8B6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BFAAD03-D0B7-474E-B19C-9DACA74731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25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_LOGO_SLID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78486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13AC14-4440-704A-8C52-4527373A5A58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08/04/2023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D469374-2DCC-F942-9D26-EFABA4F0EF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/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5" r:id="rId2"/>
    <p:sldLayoutId id="2147484034" r:id="rId3"/>
    <p:sldLayoutId id="2147484046" r:id="rId4"/>
    <p:sldLayoutId id="2147484030" r:id="rId5"/>
    <p:sldLayoutId id="2147484025" r:id="rId6"/>
    <p:sldLayoutId id="2147484015" r:id="rId7"/>
    <p:sldLayoutId id="2147484036" r:id="rId8"/>
    <p:sldLayoutId id="2147484021" r:id="rId9"/>
    <p:sldLayoutId id="2147484031" r:id="rId10"/>
    <p:sldLayoutId id="2147484028" r:id="rId11"/>
    <p:sldLayoutId id="2147484026" r:id="rId12"/>
    <p:sldLayoutId id="2147484018" r:id="rId13"/>
    <p:sldLayoutId id="2147484019" r:id="rId14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287338" indent="-287338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1pPr>
      <a:lvl2pPr marL="688975" indent="-227013" algn="l" rtl="0" eaLnBrk="1" fontAlgn="base" hangingPunct="1">
        <a:spcBef>
          <a:spcPct val="20000"/>
        </a:spcBef>
        <a:spcAft>
          <a:spcPct val="0"/>
        </a:spcAft>
        <a:buSzPct val="85000"/>
        <a:buFont typeface="Arial" pitchFamily="-72" charset="0"/>
        <a:buChar char="•"/>
        <a:defRPr sz="26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2pPr>
      <a:lvl3pPr marL="1139825" indent="-225425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-72" charset="2"/>
        <a:buChar char="§"/>
        <a:defRPr sz="24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3pPr>
      <a:lvl4pPr marL="1603375" indent="-227013" algn="l" rtl="0" eaLnBrk="1" fontAlgn="base" hangingPunct="1">
        <a:spcBef>
          <a:spcPct val="20000"/>
        </a:spcBef>
        <a:spcAft>
          <a:spcPct val="0"/>
        </a:spcAft>
        <a:buSzPct val="65000"/>
        <a:buFont typeface="Symbol" pitchFamily="-72" charset="2"/>
        <a:buChar char="¨"/>
        <a:defRPr sz="22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-72" charset="0"/>
        <a:buChar char="•"/>
        <a:defRPr sz="28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alSupport@pscu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alSupport@pscu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igitalSupport@pscu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05C79879-FF5B-EF4F-8811-0EAE7B65C13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2023 </a:t>
            </a:r>
            <a:r>
              <a:rPr lang="en-US" dirty="0" smtClean="0">
                <a:solidFill>
                  <a:srgbClr val="013757"/>
                </a:solidFill>
              </a:rPr>
              <a:t>Operation Gratitude</a:t>
            </a:r>
            <a:endParaRPr lang="en-US" dirty="0">
              <a:solidFill>
                <a:srgbClr val="013757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13757"/>
                </a:solidFill>
              </a:rPr>
              <a:t>PayLynx RXP Marketing Campaign</a:t>
            </a:r>
            <a:endParaRPr lang="en-US" dirty="0">
              <a:solidFill>
                <a:srgbClr val="013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6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13757"/>
                </a:solidFill>
              </a:rPr>
              <a:t>Promotion Overview</a:t>
            </a:r>
            <a:endParaRPr lang="en-US" dirty="0">
              <a:solidFill>
                <a:srgbClr val="013757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723900" y="1524000"/>
            <a:ext cx="7848600" cy="4267200"/>
          </a:xfrm>
        </p:spPr>
        <p:txBody>
          <a:bodyPr/>
          <a:lstStyle/>
          <a:p>
            <a:r>
              <a:rPr lang="en-US" dirty="0" smtClean="0">
                <a:solidFill>
                  <a:srgbClr val="013757"/>
                </a:solidFill>
              </a:rPr>
              <a:t>Operation Gratitude </a:t>
            </a:r>
            <a:r>
              <a:rPr lang="en-US" dirty="0" err="1" smtClean="0">
                <a:solidFill>
                  <a:srgbClr val="013757"/>
                </a:solidFill>
              </a:rPr>
              <a:t>PayLynx</a:t>
            </a:r>
            <a:r>
              <a:rPr lang="en-US" dirty="0" smtClean="0">
                <a:solidFill>
                  <a:srgbClr val="013757"/>
                </a:solidFill>
              </a:rPr>
              <a:t> </a:t>
            </a:r>
            <a:r>
              <a:rPr lang="en-US" dirty="0">
                <a:solidFill>
                  <a:srgbClr val="013757"/>
                </a:solidFill>
              </a:rPr>
              <a:t>RXP Marketing promotion will run November 1 – December 31, </a:t>
            </a:r>
            <a:r>
              <a:rPr lang="en-US" dirty="0" smtClean="0">
                <a:solidFill>
                  <a:srgbClr val="013757"/>
                </a:solidFill>
              </a:rPr>
              <a:t>2023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Bill Pay subscribers will receive email communications during the promotion notifying them that $1 will be donated to Operation Gratitude for every qualifying transaction completed through Bill Pay.</a:t>
            </a:r>
          </a:p>
          <a:p>
            <a:pPr lvl="1"/>
            <a:r>
              <a:rPr lang="en-US" dirty="0">
                <a:solidFill>
                  <a:srgbClr val="013757"/>
                </a:solidFill>
              </a:rPr>
              <a:t>Qualifying transactions include:</a:t>
            </a:r>
          </a:p>
          <a:p>
            <a:pPr lvl="2"/>
            <a:r>
              <a:rPr lang="en-US" dirty="0"/>
              <a:t>Add and Pay a New Bill Pay Payee.</a:t>
            </a:r>
          </a:p>
          <a:p>
            <a:pPr lvl="2"/>
            <a:r>
              <a:rPr lang="en-US" dirty="0"/>
              <a:t>New Payee must be added during the campaign time period.</a:t>
            </a:r>
          </a:p>
          <a:p>
            <a:pPr lvl="2"/>
            <a:r>
              <a:rPr lang="en-US" dirty="0"/>
              <a:t>Payment must be scheduled and complete during campaign time </a:t>
            </a:r>
            <a:r>
              <a:rPr lang="en-US" dirty="0" smtClean="0"/>
              <a:t>period.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ETES (Event Triggered Email Service) will be used to send marketing emails during the promotion.   </a:t>
            </a:r>
          </a:p>
          <a:p>
            <a:pPr lvl="1"/>
            <a:r>
              <a:rPr lang="en-US" dirty="0" smtClean="0">
                <a:solidFill>
                  <a:srgbClr val="013757"/>
                </a:solidFill>
              </a:rPr>
              <a:t>Emails target active Bill Pay subscribers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2023 </a:t>
            </a:r>
            <a:r>
              <a:rPr lang="en-US" dirty="0" smtClean="0"/>
              <a:t>Operation Gratitude </a:t>
            </a:r>
            <a:r>
              <a:rPr lang="en-US" dirty="0" err="1" smtClean="0"/>
              <a:t>PayLynx</a:t>
            </a:r>
            <a:r>
              <a:rPr lang="en-US" dirty="0" smtClean="0"/>
              <a:t> </a:t>
            </a:r>
            <a:r>
              <a:rPr lang="en-US" dirty="0"/>
              <a:t>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60612419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13757"/>
                </a:solidFill>
              </a:rPr>
              <a:t>Promotion</a:t>
            </a:r>
            <a:r>
              <a:rPr lang="en-US" dirty="0" smtClean="0"/>
              <a:t> Enrollment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723900" y="1524000"/>
            <a:ext cx="7848600" cy="4267200"/>
          </a:xfrm>
        </p:spPr>
        <p:txBody>
          <a:bodyPr/>
          <a:lstStyle/>
          <a:p>
            <a:r>
              <a:rPr lang="en-US" dirty="0" smtClean="0">
                <a:solidFill>
                  <a:srgbClr val="013757"/>
                </a:solidFill>
              </a:rPr>
              <a:t>All PayLynx RXP Financial Institutions with ETES are encouraged to enroll and participate in the </a:t>
            </a:r>
            <a:r>
              <a:rPr lang="en-US" dirty="0" smtClean="0">
                <a:solidFill>
                  <a:srgbClr val="013757"/>
                </a:solidFill>
              </a:rPr>
              <a:t>2023 </a:t>
            </a:r>
            <a:r>
              <a:rPr lang="en-US" dirty="0" smtClean="0">
                <a:solidFill>
                  <a:srgbClr val="013757"/>
                </a:solidFill>
              </a:rPr>
              <a:t>Operation </a:t>
            </a:r>
            <a:r>
              <a:rPr lang="en-US" dirty="0" smtClean="0">
                <a:solidFill>
                  <a:srgbClr val="013757"/>
                </a:solidFill>
              </a:rPr>
              <a:t>Gratitude </a:t>
            </a:r>
            <a:r>
              <a:rPr lang="en-US" dirty="0" err="1" smtClean="0">
                <a:solidFill>
                  <a:srgbClr val="013757"/>
                </a:solidFill>
              </a:rPr>
              <a:t>PayLynx</a:t>
            </a:r>
            <a:r>
              <a:rPr lang="en-US" dirty="0" smtClean="0">
                <a:solidFill>
                  <a:srgbClr val="013757"/>
                </a:solidFill>
              </a:rPr>
              <a:t> </a:t>
            </a:r>
            <a:r>
              <a:rPr lang="en-US" dirty="0">
                <a:solidFill>
                  <a:srgbClr val="013757"/>
                </a:solidFill>
              </a:rPr>
              <a:t>RXP Marketing Campaign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Enrollment deadline for Financial Institutions is October </a:t>
            </a:r>
            <a:r>
              <a:rPr lang="en-US" dirty="0" smtClean="0">
                <a:solidFill>
                  <a:srgbClr val="013757"/>
                </a:solidFill>
              </a:rPr>
              <a:t>2, 2023</a:t>
            </a:r>
            <a:endParaRPr lang="en-US" dirty="0" smtClean="0">
              <a:solidFill>
                <a:srgbClr val="013757"/>
              </a:solidFill>
            </a:endParaRPr>
          </a:p>
          <a:p>
            <a:r>
              <a:rPr lang="en-US" dirty="0">
                <a:solidFill>
                  <a:srgbClr val="013757"/>
                </a:solidFill>
              </a:rPr>
              <a:t>If your financial institution </a:t>
            </a:r>
            <a:r>
              <a:rPr lang="en-US" dirty="0" smtClean="0">
                <a:solidFill>
                  <a:srgbClr val="013757"/>
                </a:solidFill>
              </a:rPr>
              <a:t>wishes </a:t>
            </a:r>
            <a:r>
              <a:rPr lang="en-US" dirty="0">
                <a:solidFill>
                  <a:srgbClr val="013757"/>
                </a:solidFill>
              </a:rPr>
              <a:t>to </a:t>
            </a:r>
            <a:r>
              <a:rPr lang="en-US" dirty="0" smtClean="0">
                <a:solidFill>
                  <a:srgbClr val="013757"/>
                </a:solidFill>
              </a:rPr>
              <a:t>opt-out, </a:t>
            </a:r>
            <a:r>
              <a:rPr lang="en-US" dirty="0">
                <a:solidFill>
                  <a:srgbClr val="013757"/>
                </a:solidFill>
              </a:rPr>
              <a:t>you must </a:t>
            </a:r>
            <a:r>
              <a:rPr lang="en-US" dirty="0" smtClean="0">
                <a:solidFill>
                  <a:srgbClr val="013757"/>
                </a:solidFill>
              </a:rPr>
              <a:t>complete </a:t>
            </a:r>
            <a:r>
              <a:rPr lang="en-US" dirty="0">
                <a:solidFill>
                  <a:srgbClr val="013757"/>
                </a:solidFill>
              </a:rPr>
              <a:t>the </a:t>
            </a:r>
            <a:r>
              <a:rPr lang="en-US" dirty="0" smtClean="0">
                <a:solidFill>
                  <a:srgbClr val="013757"/>
                </a:solidFill>
              </a:rPr>
              <a:t>Opt-Out Form on the Bill Pay Campaign website or </a:t>
            </a:r>
            <a:r>
              <a:rPr lang="en-US" dirty="0">
                <a:solidFill>
                  <a:srgbClr val="013757"/>
                </a:solidFill>
              </a:rPr>
              <a:t>contact </a:t>
            </a:r>
            <a:r>
              <a:rPr lang="en-US" dirty="0" smtClean="0">
                <a:solidFill>
                  <a:srgbClr val="013757"/>
                </a:solidFill>
              </a:rPr>
              <a:t>Digital Support at  </a:t>
            </a:r>
            <a:r>
              <a:rPr lang="en-US" dirty="0" smtClean="0">
                <a:solidFill>
                  <a:srgbClr val="013757"/>
                </a:solidFill>
                <a:hlinkClick r:id="rId3"/>
              </a:rPr>
              <a:t>DigitalSupport@pscu.com </a:t>
            </a:r>
            <a:endParaRPr lang="en-US" dirty="0" smtClean="0">
              <a:solidFill>
                <a:srgbClr val="013757"/>
              </a:solidFill>
            </a:endParaRPr>
          </a:p>
          <a:p>
            <a:pPr lvl="1"/>
            <a:r>
              <a:rPr lang="en-US" dirty="0" smtClean="0">
                <a:solidFill>
                  <a:srgbClr val="013757"/>
                </a:solidFill>
              </a:rPr>
              <a:t>Financial Institutions must be enrolled in ETES (Event Triggered Email Service) to participate in the campaign</a:t>
            </a:r>
          </a:p>
          <a:p>
            <a:pPr lvl="1"/>
            <a:r>
              <a:rPr lang="en-US" dirty="0" smtClean="0">
                <a:solidFill>
                  <a:srgbClr val="013757"/>
                </a:solidFill>
              </a:rPr>
              <a:t>If not already enrolled in ETES, please contact your PSCU Account Executive before October </a:t>
            </a:r>
            <a:r>
              <a:rPr lang="en-US" dirty="0" smtClean="0">
                <a:solidFill>
                  <a:srgbClr val="013757"/>
                </a:solidFill>
              </a:rPr>
              <a:t>2, 2023</a:t>
            </a:r>
            <a:endParaRPr lang="en-US" dirty="0" smtClean="0">
              <a:solidFill>
                <a:srgbClr val="013757"/>
              </a:solidFill>
            </a:endParaRPr>
          </a:p>
          <a:p>
            <a:pPr marL="293687" lvl="1" indent="0">
              <a:buNone/>
            </a:pPr>
            <a:endParaRPr lang="en-US" dirty="0"/>
          </a:p>
          <a:p>
            <a:pPr marL="293687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2023 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143480555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Creative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3613" y="838200"/>
            <a:ext cx="7924800" cy="457200"/>
          </a:xfrm>
        </p:spPr>
        <p:txBody>
          <a:bodyPr/>
          <a:lstStyle/>
          <a:p>
            <a:r>
              <a:rPr lang="en-US" dirty="0"/>
              <a:t>2023 </a:t>
            </a:r>
            <a:r>
              <a:rPr lang="en-US" dirty="0" smtClean="0"/>
              <a:t>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7423" y="1524000"/>
            <a:ext cx="7810500" cy="3352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Calibri" pitchFamily="34" charset="0"/>
              </a:defRPr>
            </a:lvl1pPr>
            <a:lvl2pPr marL="400050" indent="-106363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kern="1200" baseline="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Calibri" pitchFamily="34" charset="0"/>
              </a:defRPr>
            </a:lvl2pPr>
            <a:lvl3pPr marL="641350" indent="-1206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Wingdings" charset="2"/>
              <a:buChar char="§"/>
              <a:tabLst/>
              <a:defRPr sz="160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ＭＳ Ｐゴシック" pitchFamily="-72" charset="-128"/>
              </a:defRPr>
            </a:lvl3pPr>
            <a:lvl4pPr marL="1603375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Symbol" pitchFamily="-72" charset="2"/>
              <a:buChar char="¨"/>
              <a:defRPr sz="220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ＭＳ Ｐゴシック" pitchFamily="-72" charset="-128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pitchFamily="-72" charset="0"/>
              <a:buChar char="•"/>
              <a:defRPr sz="280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ＭＳ Ｐゴシック" pitchFamily="-72" charset="-128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13757"/>
                </a:solidFill>
              </a:rPr>
              <a:t>All </a:t>
            </a:r>
            <a:r>
              <a:rPr lang="en-US" dirty="0" err="1" smtClean="0">
                <a:solidFill>
                  <a:srgbClr val="013757"/>
                </a:solidFill>
              </a:rPr>
              <a:t>PayLynx</a:t>
            </a:r>
            <a:r>
              <a:rPr lang="en-US" dirty="0" smtClean="0">
                <a:solidFill>
                  <a:srgbClr val="013757"/>
                </a:solidFill>
              </a:rPr>
              <a:t> RXP Financial Institutions with ETES are auto-enrolled to participate in the 2023 Operation Gratitude Charity Campaign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Opt-out deadline for Financial Institutions is October 2, 2023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If your financial institution wishes to opt-out, you must complete the Opt-Out Form on the Bill Pay Campaign website or contact Digital Support at  </a:t>
            </a:r>
            <a:r>
              <a:rPr lang="en-US" dirty="0" smtClean="0">
                <a:solidFill>
                  <a:srgbClr val="013757"/>
                </a:solidFill>
                <a:hlinkClick r:id="rId3"/>
              </a:rPr>
              <a:t>DigitalSupport@pscu.com </a:t>
            </a:r>
            <a:endParaRPr lang="en-US" dirty="0" smtClean="0">
              <a:solidFill>
                <a:srgbClr val="013757"/>
              </a:solidFill>
            </a:endParaRPr>
          </a:p>
          <a:p>
            <a:pPr lvl="1"/>
            <a:r>
              <a:rPr lang="en-US" dirty="0" smtClean="0">
                <a:solidFill>
                  <a:srgbClr val="013757"/>
                </a:solidFill>
              </a:rPr>
              <a:t>Financial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13757"/>
                </a:solidFill>
              </a:rPr>
              <a:t>Institutions must be enrolled in ETES (Event Triggered Email Service) to participate in the campaign</a:t>
            </a:r>
          </a:p>
          <a:p>
            <a:pPr lvl="1"/>
            <a:r>
              <a:rPr lang="en-US" dirty="0" smtClean="0">
                <a:solidFill>
                  <a:srgbClr val="013757"/>
                </a:solidFill>
              </a:rPr>
              <a:t>If not already enrolled in ETES, please contact your PSCU Account Executive before October 2, 2023</a:t>
            </a:r>
          </a:p>
          <a:p>
            <a:pPr marL="293687" lvl="1" indent="0">
              <a:buFont typeface="Arial"/>
              <a:buNone/>
            </a:pPr>
            <a:endParaRPr lang="en-US" dirty="0" smtClean="0"/>
          </a:p>
          <a:p>
            <a:pPr marL="293687" lvl="1" indent="0">
              <a:buFont typeface="Arial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364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Benefits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13757"/>
                </a:solidFill>
              </a:rPr>
              <a:t>Reinforce the value of financial institution online services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Increase account usage and member loyalty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Educate members on ease and control of Bill Pay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No cost to financial institutions to participate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Participate in a campaign managed by PSCU</a:t>
            </a:r>
          </a:p>
          <a:p>
            <a:pPr lvl="1"/>
            <a:r>
              <a:rPr lang="en-US" dirty="0" smtClean="0">
                <a:solidFill>
                  <a:srgbClr val="013757"/>
                </a:solidFill>
              </a:rPr>
              <a:t>No cost to financial institutions to participate as all donations are fully funded by PSCU</a:t>
            </a:r>
          </a:p>
          <a:p>
            <a:pPr lvl="1"/>
            <a:r>
              <a:rPr lang="en-US" dirty="0" smtClean="0">
                <a:solidFill>
                  <a:srgbClr val="013757"/>
                </a:solidFill>
              </a:rPr>
              <a:t>Free marketing collateral provided for download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3613" y="838200"/>
            <a:ext cx="7924800" cy="457200"/>
          </a:xfrm>
        </p:spPr>
        <p:txBody>
          <a:bodyPr/>
          <a:lstStyle/>
          <a:p>
            <a:r>
              <a:rPr lang="en-US" dirty="0"/>
              <a:t>2023 </a:t>
            </a:r>
            <a:r>
              <a:rPr lang="en-US" dirty="0" smtClean="0"/>
              <a:t>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38595590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Key 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Promotion Period</a:t>
            </a:r>
          </a:p>
          <a:p>
            <a:pPr lvl="1"/>
            <a:r>
              <a:rPr lang="en-US" sz="2000" dirty="0" smtClean="0">
                <a:solidFill>
                  <a:srgbClr val="013757"/>
                </a:solidFill>
              </a:rPr>
              <a:t>November 1 – December 31, 2023</a:t>
            </a:r>
            <a:endParaRPr lang="en-US" sz="2000" dirty="0">
              <a:solidFill>
                <a:srgbClr val="013757"/>
              </a:solidFill>
            </a:endParaRPr>
          </a:p>
          <a:p>
            <a:r>
              <a:rPr lang="en-US" dirty="0">
                <a:solidFill>
                  <a:srgbClr val="013757"/>
                </a:solidFill>
              </a:rPr>
              <a:t>Financial Institution </a:t>
            </a:r>
            <a:r>
              <a:rPr lang="en-US" dirty="0" smtClean="0">
                <a:solidFill>
                  <a:srgbClr val="013757"/>
                </a:solidFill>
              </a:rPr>
              <a:t>Opt-Out</a:t>
            </a:r>
            <a:endParaRPr lang="en-US" dirty="0">
              <a:solidFill>
                <a:srgbClr val="013757"/>
              </a:solidFill>
            </a:endParaRPr>
          </a:p>
          <a:p>
            <a:pPr lvl="1"/>
            <a:r>
              <a:rPr lang="en-US" sz="2000" dirty="0" smtClean="0">
                <a:solidFill>
                  <a:srgbClr val="013757"/>
                </a:solidFill>
              </a:rPr>
              <a:t>Ends October </a:t>
            </a:r>
            <a:r>
              <a:rPr lang="en-US" sz="2000" dirty="0">
                <a:solidFill>
                  <a:srgbClr val="013757"/>
                </a:solidFill>
              </a:rPr>
              <a:t>2</a:t>
            </a:r>
            <a:r>
              <a:rPr lang="en-US" sz="2000" dirty="0" smtClean="0">
                <a:solidFill>
                  <a:srgbClr val="013757"/>
                </a:solidFill>
              </a:rPr>
              <a:t>, 2023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Marketing Collateral</a:t>
            </a:r>
          </a:p>
          <a:p>
            <a:pPr lvl="1"/>
            <a:r>
              <a:rPr lang="en-US" sz="2000" dirty="0" smtClean="0">
                <a:solidFill>
                  <a:srgbClr val="013757"/>
                </a:solidFill>
              </a:rPr>
              <a:t>Available to </a:t>
            </a:r>
            <a:r>
              <a:rPr lang="en-US" sz="2000" dirty="0">
                <a:solidFill>
                  <a:srgbClr val="013757"/>
                </a:solidFill>
              </a:rPr>
              <a:t>download from Bill Pay Campaign website </a:t>
            </a:r>
            <a:endParaRPr lang="en-US" sz="2000" dirty="0" smtClean="0">
              <a:solidFill>
                <a:srgbClr val="013757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3613" y="838200"/>
            <a:ext cx="7924800" cy="457200"/>
          </a:xfrm>
        </p:spPr>
        <p:txBody>
          <a:bodyPr/>
          <a:lstStyle/>
          <a:p>
            <a:r>
              <a:rPr lang="en-US" dirty="0"/>
              <a:t>2023 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259054012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2286000"/>
            <a:ext cx="4876800" cy="266700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013757"/>
                </a:solidFill>
              </a:rPr>
              <a:t>Questions? </a:t>
            </a:r>
          </a:p>
          <a:p>
            <a:r>
              <a:rPr lang="en-US" dirty="0" smtClean="0">
                <a:solidFill>
                  <a:srgbClr val="013757"/>
                </a:solidFill>
              </a:rPr>
              <a:t>Please contact:</a:t>
            </a:r>
          </a:p>
          <a:p>
            <a:r>
              <a:rPr lang="en-US" sz="2000" dirty="0" smtClean="0">
                <a:solidFill>
                  <a:srgbClr val="013757"/>
                </a:solidFill>
              </a:rPr>
              <a:t>Digital Support </a:t>
            </a:r>
          </a:p>
          <a:p>
            <a:r>
              <a:rPr lang="en-US" sz="2000" dirty="0" smtClean="0">
                <a:solidFill>
                  <a:srgbClr val="013757"/>
                </a:solidFill>
              </a:rPr>
              <a:t>at  </a:t>
            </a:r>
            <a:r>
              <a:rPr lang="en-US" sz="2000" dirty="0" smtClean="0">
                <a:solidFill>
                  <a:srgbClr val="013757"/>
                </a:solidFill>
                <a:hlinkClick r:id="rId2"/>
              </a:rPr>
              <a:t>DigitalSupport@pscu.com </a:t>
            </a:r>
            <a:endParaRPr lang="en-US" sz="2000" dirty="0">
              <a:solidFill>
                <a:srgbClr val="013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12471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_Board Theme">
  <a:themeElements>
    <a:clrScheme name="Custom 6">
      <a:dk1>
        <a:srgbClr val="013757"/>
      </a:dk1>
      <a:lt1>
        <a:srgbClr val="FFFFFF"/>
      </a:lt1>
      <a:dk2>
        <a:srgbClr val="4D4D4F"/>
      </a:dk2>
      <a:lt2>
        <a:srgbClr val="40C6DE"/>
      </a:lt2>
      <a:accent1>
        <a:srgbClr val="BFD72D"/>
      </a:accent1>
      <a:accent2>
        <a:srgbClr val="5B1F69"/>
      </a:accent2>
      <a:accent3>
        <a:srgbClr val="5E9CAE"/>
      </a:accent3>
      <a:accent4>
        <a:srgbClr val="CD202C"/>
      </a:accent4>
      <a:accent5>
        <a:srgbClr val="F0AB00"/>
      </a:accent5>
      <a:accent6>
        <a:srgbClr val="00549F"/>
      </a:accent6>
      <a:hlink>
        <a:srgbClr val="559CB5"/>
      </a:hlink>
      <a:folHlink>
        <a:srgbClr val="5B1F6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tx2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50731057-7CFA-B64E-A5E9-A46C64E291BE}" vid="{59CF98C7-6912-B240-99FA-0DEFBAA1D7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10_Board Theme</Template>
  <TotalTime>1018</TotalTime>
  <Words>440</Words>
  <Application>Microsoft Office PowerPoint</Application>
  <PresentationFormat>On-screen Show (4:3)</PresentationFormat>
  <Paragraphs>54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Symbol</vt:lpstr>
      <vt:lpstr>Wingdings</vt:lpstr>
      <vt:lpstr>10_Board Theme</vt:lpstr>
      <vt:lpstr>2023 Operation Gratitude</vt:lpstr>
      <vt:lpstr>Promotion Overview</vt:lpstr>
      <vt:lpstr>Promotion Enrollment</vt:lpstr>
      <vt:lpstr>Promotion Creative</vt:lpstr>
      <vt:lpstr>Promotion Benefits</vt:lpstr>
      <vt:lpstr>Promotion Key Dates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Tiffany Devereaux</cp:lastModifiedBy>
  <cp:revision>77</cp:revision>
  <cp:lastPrinted>2019-03-26T14:36:51Z</cp:lastPrinted>
  <dcterms:created xsi:type="dcterms:W3CDTF">2018-07-31T20:24:20Z</dcterms:created>
  <dcterms:modified xsi:type="dcterms:W3CDTF">2023-08-04T13:51:13Z</dcterms:modified>
  <cp:category/>
</cp:coreProperties>
</file>