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13" r:id="rId1"/>
  </p:sldMasterIdLst>
  <p:notesMasterIdLst>
    <p:notesMasterId r:id="rId9"/>
  </p:notesMasterIdLst>
  <p:handoutMasterIdLst>
    <p:handoutMasterId r:id="rId10"/>
  </p:handoutMasterIdLst>
  <p:sldIdLst>
    <p:sldId id="577" r:id="rId2"/>
    <p:sldId id="579" r:id="rId3"/>
    <p:sldId id="546" r:id="rId4"/>
    <p:sldId id="580" r:id="rId5"/>
    <p:sldId id="582" r:id="rId6"/>
    <p:sldId id="581" r:id="rId7"/>
    <p:sldId id="535" r:id="rId8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13757"/>
    <a:srgbClr val="4D4D4F"/>
    <a:srgbClr val="3C3C3C"/>
    <a:srgbClr val="A6A6A6"/>
    <a:srgbClr val="555555"/>
    <a:srgbClr val="FF67E7"/>
    <a:srgbClr val="C9CAC8"/>
    <a:srgbClr val="BFD7DF"/>
    <a:srgbClr val="5E9CAE"/>
    <a:srgbClr val="5B1F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362"/>
    <p:restoredTop sz="88824" autoAdjust="0"/>
  </p:normalViewPr>
  <p:slideViewPr>
    <p:cSldViewPr>
      <p:cViewPr varScale="1">
        <p:scale>
          <a:sx n="88" d="100"/>
          <a:sy n="88" d="100"/>
        </p:scale>
        <p:origin x="1685" y="6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41" d="100"/>
        <a:sy n="141" d="100"/>
      </p:scale>
      <p:origin x="0" y="0"/>
    </p:cViewPr>
  </p:sorterViewPr>
  <p:notesViewPr>
    <p:cSldViewPr>
      <p:cViewPr varScale="1">
        <p:scale>
          <a:sx n="112" d="100"/>
          <a:sy n="112" d="100"/>
        </p:scale>
        <p:origin x="2792" y="208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583" cy="480388"/>
          </a:xfrm>
          <a:prstGeom prst="rect">
            <a:avLst/>
          </a:prstGeom>
        </p:spPr>
        <p:txBody>
          <a:bodyPr vert="horz" wrap="square" lIns="94851" tIns="47425" rIns="94851" bIns="47425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2962" y="0"/>
            <a:ext cx="3170583" cy="480388"/>
          </a:xfrm>
          <a:prstGeom prst="rect">
            <a:avLst/>
          </a:prstGeom>
        </p:spPr>
        <p:txBody>
          <a:bodyPr vert="horz" wrap="square" lIns="94851" tIns="47425" rIns="94851" bIns="4742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E5978A44-A5D6-4182-9F4F-BB444C2D64AF}" type="datetimeFigureOut">
              <a:rPr lang="en-US" altLang="en-US"/>
              <a:pPr/>
              <a:t>08/04/2023</a:t>
            </a:fld>
            <a:endParaRPr lang="en-US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173"/>
            <a:ext cx="3170583" cy="480388"/>
          </a:xfrm>
          <a:prstGeom prst="rect">
            <a:avLst/>
          </a:prstGeom>
        </p:spPr>
        <p:txBody>
          <a:bodyPr vert="horz" wrap="square" lIns="94851" tIns="47425" rIns="94851" bIns="47425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2962" y="9119173"/>
            <a:ext cx="3170583" cy="480388"/>
          </a:xfrm>
          <a:prstGeom prst="rect">
            <a:avLst/>
          </a:prstGeom>
        </p:spPr>
        <p:txBody>
          <a:bodyPr vert="horz" wrap="square" lIns="94851" tIns="47425" rIns="94851" bIns="4742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7BD539AE-2A14-4D14-8193-B7C0ECAFDDF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237979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583" cy="480388"/>
          </a:xfrm>
          <a:prstGeom prst="rect">
            <a:avLst/>
          </a:prstGeom>
        </p:spPr>
        <p:txBody>
          <a:bodyPr vert="horz" wrap="square" lIns="96653" tIns="48327" rIns="96653" bIns="48327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2962" y="0"/>
            <a:ext cx="3170583" cy="480388"/>
          </a:xfrm>
          <a:prstGeom prst="rect">
            <a:avLst/>
          </a:prstGeom>
        </p:spPr>
        <p:txBody>
          <a:bodyPr vert="horz" wrap="square" lIns="96653" tIns="48327" rIns="96653" bIns="4832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022B37E8-08BD-4D34-81A9-8ACE884953BA}" type="datetimeFigureOut">
              <a:rPr lang="en-US" altLang="en-US"/>
              <a:pPr/>
              <a:t>08/04/2023</a:t>
            </a:fld>
            <a:endParaRPr lang="en-US" alt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3" tIns="48327" rIns="96653" bIns="48327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2183" y="4561226"/>
            <a:ext cx="5850835" cy="4320213"/>
          </a:xfrm>
          <a:prstGeom prst="rect">
            <a:avLst/>
          </a:prstGeom>
        </p:spPr>
        <p:txBody>
          <a:bodyPr vert="horz" wrap="square" lIns="96653" tIns="48327" rIns="96653" bIns="483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173"/>
            <a:ext cx="3170583" cy="480388"/>
          </a:xfrm>
          <a:prstGeom prst="rect">
            <a:avLst/>
          </a:prstGeom>
        </p:spPr>
        <p:txBody>
          <a:bodyPr vert="horz" wrap="square" lIns="96653" tIns="48327" rIns="96653" bIns="48327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2962" y="9119173"/>
            <a:ext cx="3170583" cy="480388"/>
          </a:xfrm>
          <a:prstGeom prst="rect">
            <a:avLst/>
          </a:prstGeom>
        </p:spPr>
        <p:txBody>
          <a:bodyPr vert="horz" wrap="square" lIns="96653" tIns="48327" rIns="96653" bIns="4832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2EA4717F-0CB3-44DB-9385-8A23AEE48F7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601243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A4717F-0CB3-44DB-9385-8A23AEE48F74}" type="slidenum">
              <a:rPr lang="en-US" altLang="en-US" smtClean="0"/>
              <a:pPr/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961712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A4717F-0CB3-44DB-9385-8A23AEE48F74}" type="slidenum">
              <a:rPr lang="en-US" altLang="en-US" smtClean="0"/>
              <a:pPr/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831411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A4717F-0CB3-44DB-9385-8A23AEE48F74}" type="slidenum">
              <a:rPr lang="en-US" altLang="en-US" smtClean="0"/>
              <a:pPr/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788877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A4717F-0CB3-44DB-9385-8A23AEE48F74}" type="slidenum">
              <a:rPr lang="en-US" altLang="en-US" smtClean="0"/>
              <a:pPr/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298294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A4717F-0CB3-44DB-9385-8A23AEE48F74}" type="slidenum">
              <a:rPr lang="en-US" altLang="en-US" smtClean="0"/>
              <a:pPr/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681487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724399"/>
            <a:ext cx="9144000" cy="936625"/>
          </a:xfrm>
          <a:prstGeom prst="rect">
            <a:avLst/>
          </a:prstGeom>
          <a:effectLst/>
        </p:spPr>
        <p:txBody>
          <a:bodyPr anchor="b">
            <a:noAutofit/>
          </a:bodyPr>
          <a:lstStyle>
            <a:lvl1pPr algn="ctr">
              <a:defRPr sz="4400" b="1" cap="none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0" y="4572000"/>
            <a:ext cx="9144000" cy="2286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0" y="5813425"/>
            <a:ext cx="9144000" cy="739775"/>
          </a:xfrm>
          <a:prstGeom prst="rect">
            <a:avLst/>
          </a:prstGeom>
          <a:effectLst/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2800">
                <a:solidFill>
                  <a:srgbClr val="00425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subtitle</a:t>
            </a:r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0" y="2339975"/>
            <a:ext cx="9296400" cy="1851025"/>
          </a:xfrm>
          <a:prstGeom prst="rect">
            <a:avLst/>
          </a:prstGeom>
          <a:effectLst/>
        </p:spPr>
        <p:txBody>
          <a:bodyPr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1" kern="1200" cap="none" spc="-100" normalizeH="0" baseline="0">
                <a:solidFill>
                  <a:schemeClr val="bg2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4572000"/>
          </a:xfrm>
          <a:prstGeom prst="rect">
            <a:avLst/>
          </a:prstGeom>
        </p:spPr>
        <p:txBody>
          <a:bodyPr vert="horz"/>
          <a:lstStyle>
            <a:lvl1pPr marL="287338" indent="-287338">
              <a:buFont typeface="Arial"/>
              <a:buChar char="•"/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934817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O_LOGO_SLIDE_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 txBox="1">
            <a:spLocks/>
          </p:cNvSpPr>
          <p:nvPr/>
        </p:nvSpPr>
        <p:spPr>
          <a:xfrm>
            <a:off x="1066800" y="6529388"/>
            <a:ext cx="533400" cy="328612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CD202C">
                  <a:lumMod val="60000"/>
                  <a:lumOff val="40000"/>
                </a:srgbClr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-17930" y="0"/>
            <a:ext cx="32273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010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685800" y="838200"/>
            <a:ext cx="7924800" cy="457200"/>
          </a:xfrm>
          <a:prstGeom prst="rect">
            <a:avLst/>
          </a:prstGeom>
        </p:spPr>
        <p:txBody>
          <a:bodyPr/>
          <a:lstStyle>
            <a:lvl1pPr marL="0" indent="0">
              <a:buFont typeface="Arial" charset="0"/>
              <a:buNone/>
              <a:defRPr sz="20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C15FCAE-42B2-F74E-B317-3AD10CB82E14}"/>
              </a:ext>
            </a:extLst>
          </p:cNvPr>
          <p:cNvSpPr txBox="1"/>
          <p:nvPr userDrawn="1"/>
        </p:nvSpPr>
        <p:spPr>
          <a:xfrm>
            <a:off x="381000" y="6553200"/>
            <a:ext cx="6705600" cy="230832"/>
          </a:xfrm>
          <a:prstGeom prst="rect">
            <a:avLst/>
          </a:prstGeom>
          <a:noFill/>
        </p:spPr>
        <p:txBody>
          <a:bodyPr wrap="square">
            <a:prstTxWarp prst="textNoShape">
              <a:avLst/>
            </a:prstTxWarp>
            <a:spAutoFit/>
          </a:bodyPr>
          <a:lstStyle/>
          <a:p>
            <a:fld id="{EF7F0E68-B485-4823-ACD0-952E1F4EA079}" type="slidenum">
              <a:rPr lang="en-US" sz="90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pPr/>
              <a:t>‹#›</a:t>
            </a:fld>
            <a:r>
              <a:rPr lang="en-US" sz="900" dirty="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t>  ǀ  </a:t>
            </a:r>
            <a:fld id="{DA7D3502-AAD1-498B-9DC8-67188478AEE3}" type="datetime1">
              <a:rPr lang="en-US" sz="900" smtClean="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pPr/>
              <a:t>08/04/2023</a:t>
            </a:fld>
            <a:r>
              <a:rPr lang="en-US" sz="900" dirty="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t> © 2018 PSCU. All rights reserved worldwide. Confidential – do not copy or distribute without permission.</a:t>
            </a:r>
          </a:p>
        </p:txBody>
      </p:sp>
    </p:spTree>
    <p:extLst/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 txBox="1">
            <a:spLocks/>
          </p:cNvSpPr>
          <p:nvPr/>
        </p:nvSpPr>
        <p:spPr>
          <a:xfrm>
            <a:off x="1066800" y="6529388"/>
            <a:ext cx="533400" cy="328612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CD202C">
                  <a:lumMod val="60000"/>
                  <a:lumOff val="40000"/>
                </a:srgbClr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-17930" y="0"/>
            <a:ext cx="32273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010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685800" y="838200"/>
            <a:ext cx="7924800" cy="457200"/>
          </a:xfrm>
          <a:prstGeom prst="rect">
            <a:avLst/>
          </a:prstGeom>
        </p:spPr>
        <p:txBody>
          <a:bodyPr/>
          <a:lstStyle>
            <a:lvl1pPr marL="0" indent="0">
              <a:buFont typeface="Arial" charset="0"/>
              <a:buNone/>
              <a:defRPr sz="20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1B5E4B3-FE82-BC42-B645-CD61EB6975B7}"/>
              </a:ext>
            </a:extLst>
          </p:cNvPr>
          <p:cNvSpPr txBox="1"/>
          <p:nvPr userDrawn="1"/>
        </p:nvSpPr>
        <p:spPr>
          <a:xfrm>
            <a:off x="381000" y="6553200"/>
            <a:ext cx="6705600" cy="230832"/>
          </a:xfrm>
          <a:prstGeom prst="rect">
            <a:avLst/>
          </a:prstGeom>
          <a:noFill/>
        </p:spPr>
        <p:txBody>
          <a:bodyPr wrap="square">
            <a:prstTxWarp prst="textNoShape">
              <a:avLst/>
            </a:prstTxWarp>
            <a:spAutoFit/>
          </a:bodyPr>
          <a:lstStyle/>
          <a:p>
            <a:fld id="{EF7F0E68-B485-4823-ACD0-952E1F4EA079}" type="slidenum">
              <a:rPr lang="en-US" sz="90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pPr/>
              <a:t>‹#›</a:t>
            </a:fld>
            <a:r>
              <a:rPr lang="en-US" sz="900" dirty="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t>  ǀ  </a:t>
            </a:r>
            <a:fld id="{DA7D3502-AAD1-498B-9DC8-67188478AEE3}" type="datetime1">
              <a:rPr lang="en-US" sz="900" smtClean="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pPr/>
              <a:t>08/04/2023</a:t>
            </a:fld>
            <a:r>
              <a:rPr lang="en-US" sz="900" dirty="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t> © 2018 PSCU. All rights reserved worldwide. Confidential – do not copy or distribute without permission.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CA6A6416-A5BC-5B44-9121-52D356A50FC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53200" y="6248400"/>
            <a:ext cx="2460625" cy="498701"/>
          </a:xfrm>
          <a:prstGeom prst="rect">
            <a:avLst/>
          </a:prstGeom>
        </p:spPr>
      </p:pic>
    </p:spTree>
    <p:extLst/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 Column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 Placeholder 2"/>
          <p:cNvSpPr>
            <a:spLocks noGrp="1"/>
          </p:cNvSpPr>
          <p:nvPr>
            <p:ph idx="14"/>
          </p:nvPr>
        </p:nvSpPr>
        <p:spPr>
          <a:xfrm>
            <a:off x="4800600" y="1606658"/>
            <a:ext cx="3657600" cy="4194544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173038" indent="-173038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rgbClr val="BFD730"/>
              </a:buClr>
              <a:buSzPct val="95000"/>
              <a:buFont typeface="Wingdings" charset="2"/>
              <a:buChar char="§"/>
              <a:tabLst/>
              <a:defRPr sz="2000" b="0">
                <a:solidFill>
                  <a:srgbClr val="4D4D4F"/>
                </a:solidFill>
                <a:latin typeface="Calibri" pitchFamily="34" charset="0"/>
                <a:cs typeface="Calibri" pitchFamily="34" charset="0"/>
              </a:defRPr>
            </a:lvl1pPr>
            <a:lvl2pPr marL="355600" indent="-12382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85000"/>
              <a:buFont typeface="Arial"/>
              <a:buChar char="•"/>
              <a:tabLst/>
              <a:defRPr sz="1800" b="0" baseline="0">
                <a:solidFill>
                  <a:srgbClr val="4D4D4F"/>
                </a:solidFill>
                <a:latin typeface="Calibri" pitchFamily="34" charset="0"/>
                <a:cs typeface="Calibri" pitchFamily="34" charset="0"/>
              </a:defRPr>
            </a:lvl2pPr>
            <a:lvl3pPr marL="635000" indent="-10953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charset="2"/>
              <a:buChar char="§"/>
              <a:tabLst/>
              <a:defRPr sz="1600" b="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Date Placeholder 3"/>
          <p:cNvSpPr txBox="1">
            <a:spLocks/>
          </p:cNvSpPr>
          <p:nvPr/>
        </p:nvSpPr>
        <p:spPr>
          <a:xfrm>
            <a:off x="1066800" y="6529388"/>
            <a:ext cx="533400" cy="328612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CD202C">
                  <a:lumMod val="60000"/>
                  <a:lumOff val="40000"/>
                </a:srgbClr>
              </a:solidFill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2438400" y="6172200"/>
            <a:ext cx="46038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rgbClr val="003846"/>
              </a:solidFill>
              <a:latin typeface="Calibri"/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010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685800" y="838200"/>
            <a:ext cx="7924800" cy="457200"/>
          </a:xfrm>
          <a:prstGeom prst="rect">
            <a:avLst/>
          </a:prstGeom>
        </p:spPr>
        <p:txBody>
          <a:bodyPr/>
          <a:lstStyle>
            <a:lvl1pPr marL="0" indent="0">
              <a:buFont typeface="Arial" charset="0"/>
              <a:buNone/>
              <a:defRPr sz="20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2"/>
          <p:cNvSpPr>
            <a:spLocks noGrp="1"/>
          </p:cNvSpPr>
          <p:nvPr>
            <p:ph idx="11"/>
          </p:nvPr>
        </p:nvSpPr>
        <p:spPr>
          <a:xfrm>
            <a:off x="762000" y="1600200"/>
            <a:ext cx="3657600" cy="4194544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173038" indent="-173038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rgbClr val="BFD730"/>
              </a:buClr>
              <a:buSzPct val="95000"/>
              <a:buFont typeface="Wingdings" charset="2"/>
              <a:buChar char="§"/>
              <a:tabLst/>
              <a:defRPr sz="2000" b="0">
                <a:solidFill>
                  <a:srgbClr val="4D4D4F"/>
                </a:solidFill>
                <a:latin typeface="Calibri" pitchFamily="34" charset="0"/>
                <a:cs typeface="Calibri" pitchFamily="34" charset="0"/>
              </a:defRPr>
            </a:lvl1pPr>
            <a:lvl2pPr marL="355600" indent="-123825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85000"/>
              <a:buFont typeface="Arial"/>
              <a:buChar char="•"/>
              <a:tabLst/>
              <a:defRPr sz="1800" b="0" baseline="0">
                <a:solidFill>
                  <a:srgbClr val="4D4D4F"/>
                </a:solidFill>
                <a:latin typeface="Calibri" pitchFamily="34" charset="0"/>
                <a:cs typeface="Calibri" pitchFamily="34" charset="0"/>
              </a:defRPr>
            </a:lvl2pPr>
            <a:lvl3pPr marL="635000" indent="-10953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charset="2"/>
              <a:buChar char="§"/>
              <a:tabLst/>
              <a:defRPr sz="1600" b="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4572000" y="1600200"/>
            <a:ext cx="0" cy="4194544"/>
          </a:xfrm>
          <a:prstGeom prst="line">
            <a:avLst/>
          </a:prstGeom>
          <a:ln w="28575">
            <a:solidFill>
              <a:srgbClr val="C9CAC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 userDrawn="1"/>
        </p:nvSpPr>
        <p:spPr>
          <a:xfrm>
            <a:off x="-17930" y="0"/>
            <a:ext cx="32273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E8E9FFD-2AD5-AD44-951C-9D08C562309F}"/>
              </a:ext>
            </a:extLst>
          </p:cNvPr>
          <p:cNvSpPr txBox="1"/>
          <p:nvPr userDrawn="1"/>
        </p:nvSpPr>
        <p:spPr>
          <a:xfrm>
            <a:off x="381000" y="6553200"/>
            <a:ext cx="6705600" cy="230832"/>
          </a:xfrm>
          <a:prstGeom prst="rect">
            <a:avLst/>
          </a:prstGeom>
          <a:noFill/>
        </p:spPr>
        <p:txBody>
          <a:bodyPr wrap="square">
            <a:prstTxWarp prst="textNoShape">
              <a:avLst/>
            </a:prstTxWarp>
            <a:spAutoFit/>
          </a:bodyPr>
          <a:lstStyle/>
          <a:p>
            <a:fld id="{EF7F0E68-B485-4823-ACD0-952E1F4EA079}" type="slidenum">
              <a:rPr lang="en-US" sz="90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pPr/>
              <a:t>‹#›</a:t>
            </a:fld>
            <a:r>
              <a:rPr lang="en-US" sz="900" dirty="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t>  ǀ  </a:t>
            </a:r>
            <a:fld id="{DA7D3502-AAD1-498B-9DC8-67188478AEE3}" type="datetime1">
              <a:rPr lang="en-US" sz="900" smtClean="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pPr/>
              <a:t>08/04/2023</a:t>
            </a:fld>
            <a:r>
              <a:rPr lang="en-US" sz="900" dirty="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t> © 2018 PSCU. All rights reserved worldwide. Confidential – do not copy or distribute without permission.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F9A64475-1EFA-7A4F-9126-B9892AC35BF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53200" y="6248400"/>
            <a:ext cx="2460625" cy="498701"/>
          </a:xfrm>
          <a:prstGeom prst="rect">
            <a:avLst/>
          </a:prstGeom>
        </p:spPr>
      </p:pic>
    </p:spTree>
    <p:extLst/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 txBox="1">
            <a:spLocks/>
          </p:cNvSpPr>
          <p:nvPr/>
        </p:nvSpPr>
        <p:spPr>
          <a:xfrm>
            <a:off x="1066800" y="6529388"/>
            <a:ext cx="533400" cy="328612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CD202C">
                  <a:lumMod val="60000"/>
                  <a:lumOff val="40000"/>
                </a:srgb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33600" y="2209800"/>
            <a:ext cx="4800600" cy="76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33600" y="4953000"/>
            <a:ext cx="4800600" cy="76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rgbClr val="FFFF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2514600"/>
            <a:ext cx="4800600" cy="2286000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5A45830-8F30-AF42-8856-0A4405DB67A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53200" y="6248400"/>
            <a:ext cx="2460625" cy="498701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58062F6-7D65-DE49-B5BF-FEE0F396D4DA}"/>
              </a:ext>
            </a:extLst>
          </p:cNvPr>
          <p:cNvSpPr txBox="1"/>
          <p:nvPr userDrawn="1"/>
        </p:nvSpPr>
        <p:spPr>
          <a:xfrm>
            <a:off x="76200" y="6553200"/>
            <a:ext cx="6705600" cy="230832"/>
          </a:xfrm>
          <a:prstGeom prst="rect">
            <a:avLst/>
          </a:prstGeom>
          <a:noFill/>
        </p:spPr>
        <p:txBody>
          <a:bodyPr wrap="square">
            <a:prstTxWarp prst="textNoShape">
              <a:avLst/>
            </a:prstTxWarp>
            <a:spAutoFit/>
          </a:bodyPr>
          <a:lstStyle/>
          <a:p>
            <a:fld id="{EF7F0E68-B485-4823-ACD0-952E1F4EA079}" type="slidenum">
              <a:rPr lang="en-US" sz="90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pPr/>
              <a:t>‹#›</a:t>
            </a:fld>
            <a:r>
              <a:rPr lang="en-US" sz="900" dirty="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t>  ǀ  </a:t>
            </a:r>
            <a:fld id="{DA7D3502-AAD1-498B-9DC8-67188478AEE3}" type="datetime1">
              <a:rPr lang="en-US" sz="900" smtClean="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pPr/>
              <a:t>08/04/2023</a:t>
            </a:fld>
            <a:r>
              <a:rPr lang="en-US" sz="900" dirty="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t> © 2018 PSCU. All rights reserved worldwide. Confidential – do not copy or distribute without permission.</a:t>
            </a:r>
          </a:p>
        </p:txBody>
      </p:sp>
    </p:spTree>
    <p:extLst>
      <p:ext uri="{BB962C8B-B14F-4D97-AF65-F5344CB8AC3E}">
        <p14:creationId xmlns:p14="http://schemas.microsoft.com/office/powerpoint/2010/main" val="2117481947"/>
      </p:ext>
    </p:extLst>
  </p:cSld>
  <p:clrMapOvr>
    <a:masterClrMapping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lutation/End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 txBox="1">
            <a:spLocks/>
          </p:cNvSpPr>
          <p:nvPr/>
        </p:nvSpPr>
        <p:spPr>
          <a:xfrm>
            <a:off x="1066800" y="6529388"/>
            <a:ext cx="533400" cy="328612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CD202C">
                  <a:lumMod val="60000"/>
                  <a:lumOff val="40000"/>
                </a:srgb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CB60FCE-46BA-7244-B47E-84378D068D13}"/>
              </a:ext>
            </a:extLst>
          </p:cNvPr>
          <p:cNvSpPr txBox="1"/>
          <p:nvPr userDrawn="1"/>
        </p:nvSpPr>
        <p:spPr>
          <a:xfrm>
            <a:off x="76200" y="6553200"/>
            <a:ext cx="6705600" cy="230832"/>
          </a:xfrm>
          <a:prstGeom prst="rect">
            <a:avLst/>
          </a:prstGeom>
          <a:noFill/>
        </p:spPr>
        <p:txBody>
          <a:bodyPr wrap="square">
            <a:prstTxWarp prst="textNoShape">
              <a:avLst/>
            </a:prstTxWarp>
            <a:spAutoFit/>
          </a:bodyPr>
          <a:lstStyle/>
          <a:p>
            <a:fld id="{EF7F0E68-B485-4823-ACD0-952E1F4EA079}" type="slidenum">
              <a:rPr lang="en-US" sz="90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pPr/>
              <a:t>‹#›</a:t>
            </a:fld>
            <a:r>
              <a:rPr lang="en-US" sz="900" dirty="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t>  ǀ  </a:t>
            </a:r>
            <a:fld id="{DA7D3502-AAD1-498B-9DC8-67188478AEE3}" type="datetime1">
              <a:rPr lang="en-US" sz="900" smtClean="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pPr/>
              <a:t>08/04/2023</a:t>
            </a:fld>
            <a:r>
              <a:rPr lang="en-US" sz="900" dirty="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t> © 2018 PSCU. All rights reserved worldwide. Confidential – do not copy or distribute without permission.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3D76B92-3E08-7C4A-989A-4BE29BA1C32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0600" y="2667000"/>
            <a:ext cx="7143540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370556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8B0AC424-879D-754A-80C0-7556A035834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967" t="4308" r="1280"/>
          <a:stretch/>
        </p:blipFill>
        <p:spPr>
          <a:xfrm rot="16200000">
            <a:off x="-1554480" y="1554479"/>
            <a:ext cx="6858003" cy="374904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7D8653E-5D8A-6F44-AA6F-0E88CE912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8600" y="457201"/>
            <a:ext cx="3790950" cy="14478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06A51FA-E26B-E340-A5B5-C82AF77C8B27}"/>
              </a:ext>
            </a:extLst>
          </p:cNvPr>
          <p:cNvSpPr txBox="1"/>
          <p:nvPr userDrawn="1"/>
        </p:nvSpPr>
        <p:spPr>
          <a:xfrm>
            <a:off x="76200" y="6345531"/>
            <a:ext cx="3422871" cy="372656"/>
          </a:xfrm>
          <a:prstGeom prst="rect">
            <a:avLst/>
          </a:prstGeom>
          <a:noFill/>
        </p:spPr>
        <p:txBody>
          <a:bodyPr wrap="square">
            <a:prstTxWarp prst="textNoShape">
              <a:avLst/>
            </a:prstTxWarp>
            <a:spAutoFit/>
          </a:bodyPr>
          <a:lstStyle/>
          <a:p>
            <a:fld id="{EF7F0E68-B485-4823-ACD0-952E1F4EA079}" type="slidenum">
              <a:rPr lang="en-US" sz="900">
                <a:solidFill>
                  <a:schemeClr val="bg1"/>
                </a:solidFill>
                <a:latin typeface="Calibri"/>
                <a:ea typeface="Calibri" pitchFamily="-72" charset="0"/>
                <a:cs typeface="Calibri" pitchFamily="-72" charset="0"/>
              </a:rPr>
              <a:pPr/>
              <a:t>‹#›</a:t>
            </a:fld>
            <a:r>
              <a:rPr lang="en-US" sz="900" dirty="0">
                <a:solidFill>
                  <a:schemeClr val="bg1"/>
                </a:solidFill>
                <a:latin typeface="Calibri"/>
                <a:ea typeface="Calibri" pitchFamily="-72" charset="0"/>
                <a:cs typeface="Calibri" pitchFamily="-72" charset="0"/>
              </a:rPr>
              <a:t>  ǀ  </a:t>
            </a:r>
            <a:fld id="{DA7D3502-AAD1-498B-9DC8-67188478AEE3}" type="datetime1">
              <a:rPr lang="en-US" sz="900" smtClean="0">
                <a:solidFill>
                  <a:schemeClr val="bg1"/>
                </a:solidFill>
                <a:latin typeface="Calibri"/>
                <a:ea typeface="Calibri" pitchFamily="-72" charset="0"/>
                <a:cs typeface="Calibri" pitchFamily="-72" charset="0"/>
              </a:rPr>
              <a:pPr/>
              <a:t>08/04/2023</a:t>
            </a:fld>
            <a:r>
              <a:rPr lang="en-US" sz="900" dirty="0">
                <a:solidFill>
                  <a:schemeClr val="bg1"/>
                </a:solidFill>
                <a:latin typeface="Calibri"/>
                <a:ea typeface="Calibri" pitchFamily="-72" charset="0"/>
                <a:cs typeface="Calibri" pitchFamily="-72" charset="0"/>
              </a:rPr>
              <a:t> © 2018 PSCU. All rights reserved worldwide. Confidential – do not copy or distribute without permission.</a:t>
            </a: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ABD652C1-59D9-1E44-B43E-F1E9EDCBDA0A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4038600" y="2057400"/>
            <a:ext cx="3790950" cy="38100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173038" indent="-173038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BFD730"/>
              </a:buClr>
              <a:buSzPct val="95000"/>
              <a:buFont typeface="Wingdings" charset="2"/>
              <a:buChar char="§"/>
              <a:tabLst/>
              <a:defRPr sz="2000" b="0">
                <a:solidFill>
                  <a:srgbClr val="4D4D4F"/>
                </a:solidFill>
                <a:latin typeface="Calibri" pitchFamily="34" charset="0"/>
                <a:cs typeface="Calibri" pitchFamily="34" charset="0"/>
              </a:defRPr>
            </a:lvl1pPr>
            <a:lvl2pPr marL="400050" indent="-106363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5000"/>
              <a:buFont typeface="Arial"/>
              <a:buChar char="•"/>
              <a:tabLst/>
              <a:defRPr sz="1800" baseline="0">
                <a:solidFill>
                  <a:srgbClr val="4D4D4F"/>
                </a:solidFill>
                <a:latin typeface="Calibri" pitchFamily="34" charset="0"/>
                <a:cs typeface="Calibri" pitchFamily="34" charset="0"/>
              </a:defRPr>
            </a:lvl2pPr>
            <a:lvl3pPr marL="641350" indent="-12065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Wingdings" charset="2"/>
              <a:buChar char="§"/>
              <a:tabLst/>
              <a:defRPr sz="16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06450EC-93F5-6B4B-801E-5F22F9ECA6BB}"/>
              </a:ext>
            </a:extLst>
          </p:cNvPr>
          <p:cNvSpPr/>
          <p:nvPr userDrawn="1"/>
        </p:nvSpPr>
        <p:spPr>
          <a:xfrm>
            <a:off x="3557370" y="0"/>
            <a:ext cx="199293" cy="685800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B9FA2B2-7812-874A-910B-2492EED2CAE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53200" y="6248400"/>
            <a:ext cx="2460625" cy="498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9096724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D24C9C2B-F258-9F4E-8377-996C9503EEE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91A311E-3A3C-D146-8017-A93EBC0EF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491322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D5EA8C5-465B-CF48-B10F-ED298AED48D5}"/>
              </a:ext>
            </a:extLst>
          </p:cNvPr>
          <p:cNvSpPr txBox="1"/>
          <p:nvPr userDrawn="1"/>
        </p:nvSpPr>
        <p:spPr>
          <a:xfrm>
            <a:off x="76200" y="6553200"/>
            <a:ext cx="6705600" cy="230832"/>
          </a:xfrm>
          <a:prstGeom prst="rect">
            <a:avLst/>
          </a:prstGeom>
          <a:noFill/>
        </p:spPr>
        <p:txBody>
          <a:bodyPr wrap="square">
            <a:prstTxWarp prst="textNoShape">
              <a:avLst/>
            </a:prstTxWarp>
            <a:spAutoFit/>
          </a:bodyPr>
          <a:lstStyle/>
          <a:p>
            <a:fld id="{EF7F0E68-B485-4823-ACD0-952E1F4EA079}" type="slidenum">
              <a:rPr lang="en-US" sz="900">
                <a:solidFill>
                  <a:schemeClr val="bg1"/>
                </a:solidFill>
                <a:latin typeface="Calibri"/>
                <a:ea typeface="Calibri" pitchFamily="-72" charset="0"/>
                <a:cs typeface="Calibri" pitchFamily="-72" charset="0"/>
              </a:rPr>
              <a:pPr/>
              <a:t>‹#›</a:t>
            </a:fld>
            <a:r>
              <a:rPr lang="en-US" sz="900" dirty="0">
                <a:solidFill>
                  <a:schemeClr val="bg1"/>
                </a:solidFill>
                <a:latin typeface="Calibri"/>
                <a:ea typeface="Calibri" pitchFamily="-72" charset="0"/>
                <a:cs typeface="Calibri" pitchFamily="-72" charset="0"/>
              </a:rPr>
              <a:t>  ǀ  </a:t>
            </a:r>
            <a:fld id="{DA7D3502-AAD1-498B-9DC8-67188478AEE3}" type="datetime1">
              <a:rPr lang="en-US" sz="900" smtClean="0">
                <a:solidFill>
                  <a:schemeClr val="bg1"/>
                </a:solidFill>
                <a:latin typeface="Calibri"/>
                <a:ea typeface="Calibri" pitchFamily="-72" charset="0"/>
                <a:cs typeface="Calibri" pitchFamily="-72" charset="0"/>
              </a:rPr>
              <a:pPr/>
              <a:t>08/04/2023</a:t>
            </a:fld>
            <a:r>
              <a:rPr lang="en-US" sz="900" dirty="0">
                <a:solidFill>
                  <a:schemeClr val="bg1"/>
                </a:solidFill>
                <a:latin typeface="Calibri"/>
                <a:ea typeface="Calibri" pitchFamily="-72" charset="0"/>
                <a:cs typeface="Calibri" pitchFamily="-72" charset="0"/>
              </a:rPr>
              <a:t> © 2018 PSCU. All rights reserved worldwide. Confidential – do not copy or distribute without permission.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2A94D5A-6B38-8648-A884-5F84E8FCDBA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43600" y="228600"/>
            <a:ext cx="2908300" cy="489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166967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ta_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765462CB-95A3-9943-9CA8-E45ABC75F94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4126520" y="1840526"/>
            <a:ext cx="6858003" cy="317695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906A51FA-E26B-E340-A5B5-C82AF77C8B27}"/>
              </a:ext>
            </a:extLst>
          </p:cNvPr>
          <p:cNvSpPr txBox="1"/>
          <p:nvPr userDrawn="1"/>
        </p:nvSpPr>
        <p:spPr>
          <a:xfrm>
            <a:off x="158529" y="6345531"/>
            <a:ext cx="3422871" cy="372656"/>
          </a:xfrm>
          <a:prstGeom prst="rect">
            <a:avLst/>
          </a:prstGeom>
          <a:noFill/>
        </p:spPr>
        <p:txBody>
          <a:bodyPr wrap="square">
            <a:prstTxWarp prst="textNoShape">
              <a:avLst/>
            </a:prstTxWarp>
            <a:spAutoFit/>
          </a:bodyPr>
          <a:lstStyle/>
          <a:p>
            <a:fld id="{EF7F0E68-B485-4823-ACD0-952E1F4EA079}" type="slidenum">
              <a:rPr lang="en-US" sz="90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pPr/>
              <a:t>‹#›</a:t>
            </a:fld>
            <a:r>
              <a:rPr lang="en-US" sz="900" dirty="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t>  ǀ  </a:t>
            </a:r>
            <a:fld id="{DA7D3502-AAD1-498B-9DC8-67188478AEE3}" type="datetime1">
              <a:rPr lang="en-US" sz="900" smtClean="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pPr/>
              <a:t>08/04/2023</a:t>
            </a:fld>
            <a:r>
              <a:rPr lang="en-US" sz="900" dirty="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t> © 2018 PSCU. All rights reserved worldwide. Confidential – do not copy or distribute without permission.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06450EC-93F5-6B4B-801E-5F22F9ECA6BB}"/>
              </a:ext>
            </a:extLst>
          </p:cNvPr>
          <p:cNvSpPr/>
          <p:nvPr userDrawn="1"/>
        </p:nvSpPr>
        <p:spPr>
          <a:xfrm>
            <a:off x="5767752" y="0"/>
            <a:ext cx="199293" cy="685800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F7330F9A-8451-074A-A3BE-6870682F5B44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6324600" y="1219200"/>
            <a:ext cx="2286000" cy="42672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173038" indent="-173038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BFD730"/>
              </a:buClr>
              <a:buSzPct val="95000"/>
              <a:buFont typeface="Wingdings" charset="2"/>
              <a:buChar char="§"/>
              <a:tabLst/>
              <a:defRPr sz="2000" b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  <a:lvl2pPr marL="400050" indent="-106363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SzPct val="85000"/>
              <a:buFont typeface="Arial"/>
              <a:buChar char="•"/>
              <a:tabLst/>
              <a:defRPr sz="18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2pPr>
            <a:lvl3pPr marL="641350" indent="-12065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Wingdings" charset="2"/>
              <a:buChar char="§"/>
              <a:tabLst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5" name="Title Placeholder 1">
            <a:extLst>
              <a:ext uri="{FF2B5EF4-FFF2-40B4-BE49-F238E27FC236}">
                <a16:creationId xmlns:a16="http://schemas.microsoft.com/office/drawing/2014/main" id="{70BDD173-418D-414D-95BA-0171C4DC7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52400"/>
            <a:ext cx="46482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8368971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3902EB89-EF5B-E04E-A873-2C9AC9307CD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53200" y="6248400"/>
            <a:ext cx="2460625" cy="498701"/>
          </a:xfrm>
          <a:prstGeom prst="rect">
            <a:avLst/>
          </a:prstGeom>
        </p:spPr>
      </p:pic>
      <p:sp>
        <p:nvSpPr>
          <p:cNvPr id="5" name="Date Placeholder 3"/>
          <p:cNvSpPr txBox="1">
            <a:spLocks/>
          </p:cNvSpPr>
          <p:nvPr/>
        </p:nvSpPr>
        <p:spPr>
          <a:xfrm>
            <a:off x="1066800" y="6529388"/>
            <a:ext cx="533400" cy="328612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CD202C">
                  <a:lumMod val="60000"/>
                  <a:lumOff val="40000"/>
                </a:srgb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6553200"/>
            <a:ext cx="6705600" cy="230832"/>
          </a:xfrm>
          <a:prstGeom prst="rect">
            <a:avLst/>
          </a:prstGeom>
          <a:noFill/>
        </p:spPr>
        <p:txBody>
          <a:bodyPr wrap="square">
            <a:prstTxWarp prst="textNoShape">
              <a:avLst/>
            </a:prstTxWarp>
            <a:spAutoFit/>
          </a:bodyPr>
          <a:lstStyle/>
          <a:p>
            <a:fld id="{EF7F0E68-B485-4823-ACD0-952E1F4EA079}" type="slidenum">
              <a:rPr lang="en-US" sz="90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pPr/>
              <a:t>‹#›</a:t>
            </a:fld>
            <a:r>
              <a:rPr lang="en-US" sz="900" dirty="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t>  ǀ  </a:t>
            </a:r>
            <a:fld id="{DA7D3502-AAD1-498B-9DC8-67188478AEE3}" type="datetime1">
              <a:rPr lang="en-US" sz="900" smtClean="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pPr/>
              <a:t>08/04/2023</a:t>
            </a:fld>
            <a:r>
              <a:rPr lang="en-US" sz="900" dirty="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t> © 2018 PSCU. All rights reserved worldwide. Confidential – do not copy or distribute without permission.</a:t>
            </a:r>
          </a:p>
        </p:txBody>
      </p:sp>
      <p:sp>
        <p:nvSpPr>
          <p:cNvPr id="3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010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2"/>
          <p:cNvSpPr>
            <a:spLocks noGrp="1"/>
          </p:cNvSpPr>
          <p:nvPr>
            <p:ph idx="11"/>
          </p:nvPr>
        </p:nvSpPr>
        <p:spPr>
          <a:xfrm>
            <a:off x="762000" y="1219200"/>
            <a:ext cx="7848600" cy="42672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173038" indent="-173038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rgbClr val="BFD730"/>
              </a:buClr>
              <a:buSzPct val="95000"/>
              <a:buFont typeface="Wingdings" charset="2"/>
              <a:buChar char="§"/>
              <a:tabLst/>
              <a:defRPr sz="2000" b="0">
                <a:solidFill>
                  <a:srgbClr val="4D4D4F"/>
                </a:solidFill>
                <a:latin typeface="Calibri" pitchFamily="34" charset="0"/>
                <a:cs typeface="Calibri" pitchFamily="34" charset="0"/>
              </a:defRPr>
            </a:lvl1pPr>
            <a:lvl2pPr marL="400050" indent="-106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85000"/>
              <a:buFont typeface="Arial"/>
              <a:buChar char="•"/>
              <a:tabLst/>
              <a:defRPr sz="1800" baseline="0">
                <a:solidFill>
                  <a:srgbClr val="4D4D4F"/>
                </a:solidFill>
                <a:latin typeface="Calibri" pitchFamily="34" charset="0"/>
                <a:cs typeface="Calibri" pitchFamily="34" charset="0"/>
              </a:defRPr>
            </a:lvl2pPr>
            <a:lvl3pPr marL="641350" indent="-1206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charset="2"/>
              <a:buChar char="§"/>
              <a:tabLst/>
              <a:defRPr sz="16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-17930" y="0"/>
            <a:ext cx="32273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/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Layout 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 txBox="1">
            <a:spLocks/>
          </p:cNvSpPr>
          <p:nvPr/>
        </p:nvSpPr>
        <p:spPr>
          <a:xfrm>
            <a:off x="1066800" y="6529388"/>
            <a:ext cx="533400" cy="328612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CD202C">
                  <a:lumMod val="60000"/>
                  <a:lumOff val="40000"/>
                </a:srgbClr>
              </a:solidFill>
            </a:endParaRPr>
          </a:p>
        </p:txBody>
      </p:sp>
      <p:sp>
        <p:nvSpPr>
          <p:cNvPr id="3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010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2"/>
          <p:cNvSpPr>
            <a:spLocks noGrp="1"/>
          </p:cNvSpPr>
          <p:nvPr>
            <p:ph idx="11"/>
          </p:nvPr>
        </p:nvSpPr>
        <p:spPr>
          <a:xfrm>
            <a:off x="762000" y="1600200"/>
            <a:ext cx="7848600" cy="42672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173038" indent="-173038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rgbClr val="BFD730"/>
              </a:buClr>
              <a:buSzPct val="95000"/>
              <a:buFont typeface="Wingdings" charset="2"/>
              <a:buChar char="§"/>
              <a:tabLst/>
              <a:defRPr sz="2000" b="0">
                <a:solidFill>
                  <a:srgbClr val="4D4D4F"/>
                </a:solidFill>
                <a:latin typeface="Calibri" pitchFamily="34" charset="0"/>
                <a:cs typeface="Calibri" pitchFamily="34" charset="0"/>
              </a:defRPr>
            </a:lvl1pPr>
            <a:lvl2pPr marL="400050" indent="-106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85000"/>
              <a:buFont typeface="Arial"/>
              <a:buChar char="•"/>
              <a:tabLst/>
              <a:defRPr sz="1800" baseline="0">
                <a:solidFill>
                  <a:srgbClr val="4D4D4F"/>
                </a:solidFill>
                <a:latin typeface="Calibri" pitchFamily="34" charset="0"/>
                <a:cs typeface="Calibri" pitchFamily="34" charset="0"/>
              </a:defRPr>
            </a:lvl2pPr>
            <a:lvl3pPr marL="641350" indent="-1206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charset="2"/>
              <a:buChar char="§"/>
              <a:tabLst/>
              <a:defRPr sz="16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685800" y="838200"/>
            <a:ext cx="7924800" cy="457200"/>
          </a:xfrm>
          <a:prstGeom prst="rect">
            <a:avLst/>
          </a:prstGeom>
        </p:spPr>
        <p:txBody>
          <a:bodyPr/>
          <a:lstStyle>
            <a:lvl1pPr marL="0" indent="0">
              <a:buFont typeface="Arial" charset="0"/>
              <a:buNone/>
              <a:defRPr sz="20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-17930" y="0"/>
            <a:ext cx="32273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0FCA35A-F674-AD4E-82B5-2822E8C4752B}"/>
              </a:ext>
            </a:extLst>
          </p:cNvPr>
          <p:cNvSpPr txBox="1"/>
          <p:nvPr userDrawn="1"/>
        </p:nvSpPr>
        <p:spPr>
          <a:xfrm>
            <a:off x="381000" y="6553200"/>
            <a:ext cx="6705600" cy="230832"/>
          </a:xfrm>
          <a:prstGeom prst="rect">
            <a:avLst/>
          </a:prstGeom>
          <a:noFill/>
        </p:spPr>
        <p:txBody>
          <a:bodyPr wrap="square">
            <a:prstTxWarp prst="textNoShape">
              <a:avLst/>
            </a:prstTxWarp>
            <a:spAutoFit/>
          </a:bodyPr>
          <a:lstStyle/>
          <a:p>
            <a:fld id="{EF7F0E68-B485-4823-ACD0-952E1F4EA079}" type="slidenum">
              <a:rPr lang="en-US" sz="90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pPr/>
              <a:t>‹#›</a:t>
            </a:fld>
            <a:r>
              <a:rPr lang="en-US" sz="900" dirty="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t>  ǀ  </a:t>
            </a:r>
            <a:fld id="{DA7D3502-AAD1-498B-9DC8-67188478AEE3}" type="datetime1">
              <a:rPr lang="en-US" sz="900" smtClean="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pPr/>
              <a:t>08/04/2023</a:t>
            </a:fld>
            <a:r>
              <a:rPr lang="en-US" sz="900" dirty="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t> © 2018 PSCU. All rights reserved worldwide. Confidential – do not copy or distribute without permission.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E016B27A-5C65-F248-BD60-881CC480FB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53200" y="6248400"/>
            <a:ext cx="2460625" cy="498701"/>
          </a:xfrm>
          <a:prstGeom prst="rect">
            <a:avLst/>
          </a:prstGeom>
        </p:spPr>
      </p:pic>
    </p:spTree>
    <p:extLst/>
  </p:cSld>
  <p:clrMapOvr>
    <a:masterClrMapping/>
  </p:clrMapOvr>
  <p:transition spd="med">
    <p:fade/>
  </p:transition>
  <p:extLst mod="1">
    <p:ext uri="{DCECCB84-F9BA-43D5-87BE-67443E8EF086}">
      <p15:sldGuideLst xmlns:p15="http://schemas.microsoft.com/office/powerpoint/2012/main">
        <p15:guide id="1" orient="horz" pos="4224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Layout-number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 txBox="1">
            <a:spLocks/>
          </p:cNvSpPr>
          <p:nvPr/>
        </p:nvSpPr>
        <p:spPr>
          <a:xfrm>
            <a:off x="1066800" y="6529388"/>
            <a:ext cx="533400" cy="328612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CD202C">
                  <a:lumMod val="60000"/>
                  <a:lumOff val="40000"/>
                </a:srgbClr>
              </a:solidFill>
            </a:endParaRPr>
          </a:p>
        </p:txBody>
      </p:sp>
      <p:sp>
        <p:nvSpPr>
          <p:cNvPr id="10" name="Text Placeholder 2"/>
          <p:cNvSpPr>
            <a:spLocks noGrp="1"/>
          </p:cNvSpPr>
          <p:nvPr>
            <p:ph idx="11"/>
          </p:nvPr>
        </p:nvSpPr>
        <p:spPr>
          <a:xfrm>
            <a:off x="762000" y="1219200"/>
            <a:ext cx="7848600" cy="41910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239713" indent="-239713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Tx/>
              <a:buSzPct val="95000"/>
              <a:buFont typeface="+mj-lt"/>
              <a:buAutoNum type="arabicPeriod"/>
              <a:tabLst/>
              <a:defRPr sz="2000" b="0">
                <a:solidFill>
                  <a:srgbClr val="4D4D4F"/>
                </a:solidFill>
                <a:latin typeface="Calibri" pitchFamily="34" charset="0"/>
                <a:cs typeface="Calibri" pitchFamily="34" charset="0"/>
              </a:defRPr>
            </a:lvl1pPr>
            <a:lvl2pPr marL="466725" indent="-17303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Pct val="85000"/>
              <a:buFont typeface="+mj-lt"/>
              <a:buAutoNum type="arabicPeriod"/>
              <a:tabLst/>
              <a:defRPr sz="1800" baseline="0">
                <a:solidFill>
                  <a:srgbClr val="4D4D4F"/>
                </a:solidFill>
                <a:latin typeface="Calibri" pitchFamily="34" charset="0"/>
                <a:cs typeface="Calibri" pitchFamily="34" charset="0"/>
              </a:defRPr>
            </a:lvl2pPr>
            <a:lvl3pPr marL="693738" indent="-17303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Font typeface="+mj-lt"/>
              <a:buAutoNum type="arabicPeriod"/>
              <a:tabLst/>
              <a:defRPr sz="16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-17930" y="0"/>
            <a:ext cx="32273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010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55F8BC3-5087-3542-A04F-DF58CB153A54}"/>
              </a:ext>
            </a:extLst>
          </p:cNvPr>
          <p:cNvSpPr txBox="1"/>
          <p:nvPr userDrawn="1"/>
        </p:nvSpPr>
        <p:spPr>
          <a:xfrm>
            <a:off x="381000" y="6553200"/>
            <a:ext cx="6705600" cy="230832"/>
          </a:xfrm>
          <a:prstGeom prst="rect">
            <a:avLst/>
          </a:prstGeom>
          <a:noFill/>
        </p:spPr>
        <p:txBody>
          <a:bodyPr wrap="square">
            <a:prstTxWarp prst="textNoShape">
              <a:avLst/>
            </a:prstTxWarp>
            <a:spAutoFit/>
          </a:bodyPr>
          <a:lstStyle/>
          <a:p>
            <a:fld id="{EF7F0E68-B485-4823-ACD0-952E1F4EA079}" type="slidenum">
              <a:rPr lang="en-US" sz="90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pPr/>
              <a:t>‹#›</a:t>
            </a:fld>
            <a:r>
              <a:rPr lang="en-US" sz="900" dirty="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t>  ǀ  </a:t>
            </a:r>
            <a:fld id="{DA7D3502-AAD1-498B-9DC8-67188478AEE3}" type="datetime1">
              <a:rPr lang="en-US" sz="900" smtClean="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pPr/>
              <a:t>08/04/2023</a:t>
            </a:fld>
            <a:r>
              <a:rPr lang="en-US" sz="900" dirty="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t> © 2018 PSCU. All rights reserved worldwide. Confidential – do not copy or distribute without permission.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A252F9C-6C1D-C34E-953E-3B7232B2176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53200" y="6248400"/>
            <a:ext cx="2460625" cy="498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0274642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Layout-numbered list_subhe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 txBox="1">
            <a:spLocks/>
          </p:cNvSpPr>
          <p:nvPr/>
        </p:nvSpPr>
        <p:spPr>
          <a:xfrm>
            <a:off x="1066800" y="6529388"/>
            <a:ext cx="533400" cy="328612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CD202C">
                  <a:lumMod val="60000"/>
                  <a:lumOff val="40000"/>
                </a:srgbClr>
              </a:solidFill>
            </a:endParaRPr>
          </a:p>
        </p:txBody>
      </p:sp>
      <p:sp>
        <p:nvSpPr>
          <p:cNvPr id="10" name="Text Placeholder 2"/>
          <p:cNvSpPr>
            <a:spLocks noGrp="1"/>
          </p:cNvSpPr>
          <p:nvPr>
            <p:ph idx="11"/>
          </p:nvPr>
        </p:nvSpPr>
        <p:spPr>
          <a:xfrm>
            <a:off x="762000" y="1600200"/>
            <a:ext cx="7848600" cy="41910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239713" indent="-239713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Tx/>
              <a:buSzPct val="95000"/>
              <a:buFont typeface="+mj-lt"/>
              <a:buAutoNum type="arabicPeriod"/>
              <a:tabLst/>
              <a:defRPr sz="2000" b="0">
                <a:solidFill>
                  <a:srgbClr val="4D4D4F"/>
                </a:solidFill>
                <a:latin typeface="Calibri" pitchFamily="34" charset="0"/>
                <a:cs typeface="Calibri" pitchFamily="34" charset="0"/>
              </a:defRPr>
            </a:lvl1pPr>
            <a:lvl2pPr marL="466725" indent="-17303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Pct val="85000"/>
              <a:buFont typeface="+mj-lt"/>
              <a:buAutoNum type="arabicPeriod"/>
              <a:tabLst/>
              <a:defRPr sz="1800" baseline="0">
                <a:solidFill>
                  <a:srgbClr val="4D4D4F"/>
                </a:solidFill>
                <a:latin typeface="Calibri" pitchFamily="34" charset="0"/>
                <a:cs typeface="Calibri" pitchFamily="34" charset="0"/>
              </a:defRPr>
            </a:lvl2pPr>
            <a:lvl3pPr marL="693738" indent="-17303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Font typeface="+mj-lt"/>
              <a:buAutoNum type="arabicPeriod"/>
              <a:tabLst/>
              <a:defRPr sz="16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1" name="Rectangle 10"/>
          <p:cNvSpPr/>
          <p:nvPr userDrawn="1"/>
        </p:nvSpPr>
        <p:spPr>
          <a:xfrm>
            <a:off x="-17930" y="0"/>
            <a:ext cx="32273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010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55F8BC3-5087-3542-A04F-DF58CB153A54}"/>
              </a:ext>
            </a:extLst>
          </p:cNvPr>
          <p:cNvSpPr txBox="1"/>
          <p:nvPr userDrawn="1"/>
        </p:nvSpPr>
        <p:spPr>
          <a:xfrm>
            <a:off x="381000" y="6553200"/>
            <a:ext cx="6705600" cy="230832"/>
          </a:xfrm>
          <a:prstGeom prst="rect">
            <a:avLst/>
          </a:prstGeom>
          <a:noFill/>
        </p:spPr>
        <p:txBody>
          <a:bodyPr wrap="square">
            <a:prstTxWarp prst="textNoShape">
              <a:avLst/>
            </a:prstTxWarp>
            <a:spAutoFit/>
          </a:bodyPr>
          <a:lstStyle/>
          <a:p>
            <a:fld id="{EF7F0E68-B485-4823-ACD0-952E1F4EA079}" type="slidenum">
              <a:rPr lang="en-US" sz="90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pPr/>
              <a:t>‹#›</a:t>
            </a:fld>
            <a:r>
              <a:rPr lang="en-US" sz="900" dirty="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t>  ǀ  </a:t>
            </a:r>
            <a:fld id="{DA7D3502-AAD1-498B-9DC8-67188478AEE3}" type="datetime1">
              <a:rPr lang="en-US" sz="900" smtClean="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pPr/>
              <a:t>08/04/2023</a:t>
            </a:fld>
            <a:r>
              <a:rPr lang="en-US" sz="900" dirty="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t> © 2018 PSCU. All rights reserved worldwide. Confidential – do not copy or distribute without permission.</a:t>
            </a:r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24FA256B-038D-9548-80D1-7D8D81D8B66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5800" y="838200"/>
            <a:ext cx="7924800" cy="457200"/>
          </a:xfrm>
          <a:prstGeom prst="rect">
            <a:avLst/>
          </a:prstGeom>
        </p:spPr>
        <p:txBody>
          <a:bodyPr/>
          <a:lstStyle>
            <a:lvl1pPr marL="0" indent="0">
              <a:buFont typeface="Arial" charset="0"/>
              <a:buNone/>
              <a:defRPr sz="20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4BFAAD03-D0B7-474E-B19C-9DACA747315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53200" y="6248400"/>
            <a:ext cx="2460625" cy="498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682527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_LOGO_SLIDE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 txBox="1">
            <a:spLocks/>
          </p:cNvSpPr>
          <p:nvPr/>
        </p:nvSpPr>
        <p:spPr>
          <a:xfrm>
            <a:off x="1066800" y="6529388"/>
            <a:ext cx="533400" cy="328612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CD202C">
                  <a:lumMod val="60000"/>
                  <a:lumOff val="40000"/>
                </a:srgbClr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-17930" y="0"/>
            <a:ext cx="32273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010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685800" y="838200"/>
            <a:ext cx="7924800" cy="457200"/>
          </a:xfrm>
          <a:prstGeom prst="rect">
            <a:avLst/>
          </a:prstGeom>
        </p:spPr>
        <p:txBody>
          <a:bodyPr/>
          <a:lstStyle>
            <a:lvl1pPr marL="0" indent="0">
              <a:buFont typeface="Arial" charset="0"/>
              <a:buNone/>
              <a:defRPr sz="20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idx="11"/>
          </p:nvPr>
        </p:nvSpPr>
        <p:spPr>
          <a:xfrm>
            <a:off x="762000" y="1600200"/>
            <a:ext cx="7848600" cy="42672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173038" indent="-173038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rgbClr val="BFD730"/>
              </a:buClr>
              <a:buSzPct val="95000"/>
              <a:buFont typeface="Wingdings" charset="2"/>
              <a:buChar char="§"/>
              <a:tabLst/>
              <a:defRPr sz="2000" b="0">
                <a:solidFill>
                  <a:srgbClr val="4D4D4F"/>
                </a:solidFill>
                <a:latin typeface="Calibri" pitchFamily="34" charset="0"/>
                <a:cs typeface="Calibri" pitchFamily="34" charset="0"/>
              </a:defRPr>
            </a:lvl1pPr>
            <a:lvl2pPr marL="400050" indent="-106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85000"/>
              <a:buFont typeface="Arial"/>
              <a:buChar char="•"/>
              <a:tabLst/>
              <a:defRPr sz="1800" baseline="0">
                <a:solidFill>
                  <a:srgbClr val="4D4D4F"/>
                </a:solidFill>
                <a:latin typeface="Calibri" pitchFamily="34" charset="0"/>
                <a:cs typeface="Calibri" pitchFamily="34" charset="0"/>
              </a:defRPr>
            </a:lvl2pPr>
            <a:lvl3pPr marL="641350" indent="-1206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Wingdings" charset="2"/>
              <a:buChar char="§"/>
              <a:tabLst/>
              <a:defRPr sz="16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D13AC14-4440-704A-8C52-4527373A5A58}"/>
              </a:ext>
            </a:extLst>
          </p:cNvPr>
          <p:cNvSpPr txBox="1"/>
          <p:nvPr userDrawn="1"/>
        </p:nvSpPr>
        <p:spPr>
          <a:xfrm>
            <a:off x="381000" y="6553200"/>
            <a:ext cx="6705600" cy="230832"/>
          </a:xfrm>
          <a:prstGeom prst="rect">
            <a:avLst/>
          </a:prstGeom>
          <a:noFill/>
        </p:spPr>
        <p:txBody>
          <a:bodyPr wrap="square">
            <a:prstTxWarp prst="textNoShape">
              <a:avLst/>
            </a:prstTxWarp>
            <a:spAutoFit/>
          </a:bodyPr>
          <a:lstStyle/>
          <a:p>
            <a:fld id="{EF7F0E68-B485-4823-ACD0-952E1F4EA079}" type="slidenum">
              <a:rPr lang="en-US" sz="90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pPr/>
              <a:t>‹#›</a:t>
            </a:fld>
            <a:r>
              <a:rPr lang="en-US" sz="900" dirty="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t>  ǀ  </a:t>
            </a:r>
            <a:fld id="{DA7D3502-AAD1-498B-9DC8-67188478AEE3}" type="datetime1">
              <a:rPr lang="en-US" sz="900" smtClean="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pPr/>
              <a:t>08/04/2023</a:t>
            </a:fld>
            <a:r>
              <a:rPr lang="en-US" sz="900" dirty="0">
                <a:solidFill>
                  <a:srgbClr val="A6A6A6"/>
                </a:solidFill>
                <a:latin typeface="Calibri"/>
                <a:ea typeface="Calibri" pitchFamily="-72" charset="0"/>
                <a:cs typeface="Calibri" pitchFamily="-72" charset="0"/>
              </a:rPr>
              <a:t> © 2018 PSCU. All rights reserved worldwide. Confidential – do not copy or distribute without permission.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D469374-2DCC-F942-9D26-EFABA4F0EF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53200" y="6248400"/>
            <a:ext cx="2460625" cy="498701"/>
          </a:xfrm>
          <a:prstGeom prst="rect">
            <a:avLst/>
          </a:prstGeom>
        </p:spPr>
      </p:pic>
    </p:spTree>
    <p:extLst/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 txBox="1">
            <a:spLocks/>
          </p:cNvSpPr>
          <p:nvPr/>
        </p:nvSpPr>
        <p:spPr>
          <a:xfrm>
            <a:off x="1066800" y="6529388"/>
            <a:ext cx="533400" cy="328612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accent4">
                    <a:lumMod val="60000"/>
                    <a:lumOff val="40000"/>
                  </a:schemeClr>
                </a:solidFill>
                <a:latin typeface="Calibri" pitchFamily="34" charset="0"/>
                <a:ea typeface="+mn-ea"/>
                <a:cs typeface="Calibri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CD202C">
                  <a:lumMod val="60000"/>
                  <a:lumOff val="4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2816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5" r:id="rId2"/>
    <p:sldLayoutId id="2147484034" r:id="rId3"/>
    <p:sldLayoutId id="2147484046" r:id="rId4"/>
    <p:sldLayoutId id="2147484030" r:id="rId5"/>
    <p:sldLayoutId id="2147484025" r:id="rId6"/>
    <p:sldLayoutId id="2147484015" r:id="rId7"/>
    <p:sldLayoutId id="2147484036" r:id="rId8"/>
    <p:sldLayoutId id="2147484021" r:id="rId9"/>
    <p:sldLayoutId id="2147484031" r:id="rId10"/>
    <p:sldLayoutId id="2147484028" r:id="rId11"/>
    <p:sldLayoutId id="2147484026" r:id="rId12"/>
    <p:sldLayoutId id="2147484018" r:id="rId13"/>
    <p:sldLayoutId id="2147484019" r:id="rId14"/>
  </p:sldLayoutIdLst>
  <p:transition spd="med">
    <p:fade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 spc="-100">
          <a:solidFill>
            <a:schemeClr val="tx2"/>
          </a:solidFill>
          <a:latin typeface="Calibri" pitchFamily="34" charset="0"/>
          <a:ea typeface="ＭＳ Ｐゴシック" pitchFamily="-72" charset="-128"/>
          <a:cs typeface="ＭＳ Ｐゴシック" pitchFamily="-72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-72" charset="0"/>
          <a:ea typeface="ＭＳ Ｐゴシック" pitchFamily="-72" charset="-128"/>
          <a:cs typeface="ＭＳ Ｐゴシック" pitchFamily="-72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-72" charset="0"/>
          <a:ea typeface="ＭＳ Ｐゴシック" pitchFamily="-72" charset="-128"/>
          <a:cs typeface="ＭＳ Ｐゴシック" pitchFamily="-72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-72" charset="0"/>
          <a:ea typeface="ＭＳ Ｐゴシック" pitchFamily="-72" charset="-128"/>
          <a:cs typeface="ＭＳ Ｐゴシック" pitchFamily="-72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-72" charset="0"/>
          <a:ea typeface="ＭＳ Ｐゴシック" pitchFamily="-72" charset="-128"/>
          <a:cs typeface="ＭＳ Ｐゴシック" pitchFamily="-7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-72" charset="0"/>
          <a:ea typeface="ＭＳ Ｐゴシック" pitchFamily="-72" charset="-128"/>
          <a:cs typeface="ＭＳ Ｐゴシック" pitchFamily="-72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-72" charset="0"/>
          <a:ea typeface="ＭＳ Ｐゴシック" pitchFamily="-72" charset="-128"/>
          <a:cs typeface="ＭＳ Ｐゴシック" pitchFamily="-72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-72" charset="0"/>
          <a:ea typeface="ＭＳ Ｐゴシック" pitchFamily="-72" charset="-128"/>
          <a:cs typeface="ＭＳ Ｐゴシック" pitchFamily="-72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-72" charset="0"/>
          <a:ea typeface="ＭＳ Ｐゴシック" pitchFamily="-72" charset="-128"/>
          <a:cs typeface="ＭＳ Ｐゴシック" pitchFamily="-72" charset="-128"/>
        </a:defRPr>
      </a:lvl9pPr>
    </p:titleStyle>
    <p:bodyStyle>
      <a:lvl1pPr marL="287338" indent="-287338" algn="l" rtl="0" eaLnBrk="1" fontAlgn="base" hangingPunct="1">
        <a:spcBef>
          <a:spcPct val="20000"/>
        </a:spcBef>
        <a:spcAft>
          <a:spcPct val="0"/>
        </a:spcAft>
        <a:buSzPct val="75000"/>
        <a:buBlip>
          <a:blip r:embed="rId16"/>
        </a:buBlip>
        <a:defRPr sz="2800" kern="1200">
          <a:solidFill>
            <a:srgbClr val="4D4D4F"/>
          </a:solidFill>
          <a:latin typeface="Calibri" pitchFamily="34" charset="0"/>
          <a:ea typeface="ＭＳ Ｐゴシック" pitchFamily="-72" charset="-128"/>
          <a:cs typeface="ＭＳ Ｐゴシック" pitchFamily="-72" charset="-128"/>
        </a:defRPr>
      </a:lvl1pPr>
      <a:lvl2pPr marL="688975" indent="-227013" algn="l" rtl="0" eaLnBrk="1" fontAlgn="base" hangingPunct="1">
        <a:spcBef>
          <a:spcPct val="20000"/>
        </a:spcBef>
        <a:spcAft>
          <a:spcPct val="0"/>
        </a:spcAft>
        <a:buSzPct val="85000"/>
        <a:buFont typeface="Arial" pitchFamily="-72" charset="0"/>
        <a:buChar char="•"/>
        <a:defRPr sz="2600" kern="1200">
          <a:solidFill>
            <a:srgbClr val="4D4D4F"/>
          </a:solidFill>
          <a:latin typeface="Calibri" pitchFamily="34" charset="0"/>
          <a:ea typeface="ＭＳ Ｐゴシック" pitchFamily="-72" charset="-128"/>
          <a:cs typeface="ＭＳ Ｐゴシック" pitchFamily="-72" charset="-128"/>
        </a:defRPr>
      </a:lvl2pPr>
      <a:lvl3pPr marL="1139825" indent="-225425" algn="l" rtl="0" eaLnBrk="1" fontAlgn="base" hangingPunct="1">
        <a:spcBef>
          <a:spcPct val="20000"/>
        </a:spcBef>
        <a:spcAft>
          <a:spcPct val="0"/>
        </a:spcAft>
        <a:buSzPct val="70000"/>
        <a:buFont typeface="Wingdings" pitchFamily="-72" charset="2"/>
        <a:buChar char="§"/>
        <a:defRPr sz="2400" kern="1200">
          <a:solidFill>
            <a:srgbClr val="4D4D4F"/>
          </a:solidFill>
          <a:latin typeface="Calibri" pitchFamily="34" charset="0"/>
          <a:ea typeface="ＭＳ Ｐゴシック" pitchFamily="-72" charset="-128"/>
          <a:cs typeface="ＭＳ Ｐゴシック" pitchFamily="-72" charset="-128"/>
        </a:defRPr>
      </a:lvl3pPr>
      <a:lvl4pPr marL="1603375" indent="-227013" algn="l" rtl="0" eaLnBrk="1" fontAlgn="base" hangingPunct="1">
        <a:spcBef>
          <a:spcPct val="20000"/>
        </a:spcBef>
        <a:spcAft>
          <a:spcPct val="0"/>
        </a:spcAft>
        <a:buSzPct val="65000"/>
        <a:buFont typeface="Symbol" pitchFamily="-72" charset="2"/>
        <a:buChar char="¨"/>
        <a:defRPr sz="2200" kern="1200">
          <a:solidFill>
            <a:srgbClr val="4D4D4F"/>
          </a:solidFill>
          <a:latin typeface="Calibri" pitchFamily="34" charset="0"/>
          <a:ea typeface="ＭＳ Ｐゴシック" pitchFamily="-72" charset="-128"/>
          <a:cs typeface="ＭＳ Ｐゴシック" pitchFamily="-72" charset="-128"/>
        </a:defRPr>
      </a:lvl4pPr>
      <a:lvl5pPr marL="1187450" indent="-136525" algn="l" rtl="0" eaLnBrk="1" fontAlgn="base" hangingPunct="1">
        <a:spcBef>
          <a:spcPct val="20000"/>
        </a:spcBef>
        <a:spcAft>
          <a:spcPct val="0"/>
        </a:spcAft>
        <a:buSzPct val="100000"/>
        <a:buFont typeface="Arial" pitchFamily="-72" charset="0"/>
        <a:buChar char="•"/>
        <a:defRPr sz="2800" kern="1200">
          <a:solidFill>
            <a:srgbClr val="4D4D4F"/>
          </a:solidFill>
          <a:latin typeface="Calibri" pitchFamily="34" charset="0"/>
          <a:ea typeface="ＭＳ Ｐゴシック" pitchFamily="-72" charset="-128"/>
          <a:cs typeface="ＭＳ Ｐゴシック" pitchFamily="-72" charset="-128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DigitalSupport@pscu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DigitalSupport@pscu.co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DigitalSupport@pscu.com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Placeholder 6">
            <a:extLst>
              <a:ext uri="{FF2B5EF4-FFF2-40B4-BE49-F238E27FC236}">
                <a16:creationId xmlns:a16="http://schemas.microsoft.com/office/drawing/2014/main" id="{05C79879-FF5B-EF4F-8811-0EAE7B65C137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013757"/>
                </a:solidFill>
              </a:rPr>
              <a:t>2023 </a:t>
            </a:r>
            <a:r>
              <a:rPr lang="en-US" dirty="0" smtClean="0">
                <a:solidFill>
                  <a:srgbClr val="013757"/>
                </a:solidFill>
              </a:rPr>
              <a:t>Operation Gratitude</a:t>
            </a:r>
            <a:endParaRPr lang="en-US" dirty="0">
              <a:solidFill>
                <a:srgbClr val="013757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13757"/>
                </a:solidFill>
              </a:rPr>
              <a:t>PayLynx RXP Marketing Campaign</a:t>
            </a:r>
            <a:endParaRPr lang="en-US" dirty="0">
              <a:solidFill>
                <a:srgbClr val="0137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1864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13757"/>
                </a:solidFill>
              </a:rPr>
              <a:t>Promotion Overview</a:t>
            </a:r>
            <a:endParaRPr lang="en-US" dirty="0">
              <a:solidFill>
                <a:srgbClr val="013757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1"/>
          </p:nvPr>
        </p:nvSpPr>
        <p:spPr>
          <a:xfrm>
            <a:off x="723900" y="1524000"/>
            <a:ext cx="7848600" cy="4267200"/>
          </a:xfrm>
        </p:spPr>
        <p:txBody>
          <a:bodyPr/>
          <a:lstStyle/>
          <a:p>
            <a:r>
              <a:rPr lang="en-US" dirty="0" smtClean="0">
                <a:solidFill>
                  <a:srgbClr val="013757"/>
                </a:solidFill>
              </a:rPr>
              <a:t>Operation Gratitude </a:t>
            </a:r>
            <a:r>
              <a:rPr lang="en-US" dirty="0" err="1" smtClean="0">
                <a:solidFill>
                  <a:srgbClr val="013757"/>
                </a:solidFill>
              </a:rPr>
              <a:t>PayLynx</a:t>
            </a:r>
            <a:r>
              <a:rPr lang="en-US" dirty="0" smtClean="0">
                <a:solidFill>
                  <a:srgbClr val="013757"/>
                </a:solidFill>
              </a:rPr>
              <a:t> </a:t>
            </a:r>
            <a:r>
              <a:rPr lang="en-US" dirty="0">
                <a:solidFill>
                  <a:srgbClr val="013757"/>
                </a:solidFill>
              </a:rPr>
              <a:t>RXP Marketing promotion will run November 1 – December 31, </a:t>
            </a:r>
            <a:r>
              <a:rPr lang="en-US" dirty="0" smtClean="0">
                <a:solidFill>
                  <a:srgbClr val="013757"/>
                </a:solidFill>
              </a:rPr>
              <a:t>2023</a:t>
            </a:r>
          </a:p>
          <a:p>
            <a:r>
              <a:rPr lang="en-US" dirty="0" smtClean="0">
                <a:solidFill>
                  <a:srgbClr val="013757"/>
                </a:solidFill>
              </a:rPr>
              <a:t>Bill Pay subscribers will receive email communications during the promotion notifying them that $1 will be donated to Operation Gratitude for every qualifying transaction completed through Bill Pay.</a:t>
            </a:r>
          </a:p>
          <a:p>
            <a:pPr lvl="1"/>
            <a:r>
              <a:rPr lang="en-US" dirty="0">
                <a:solidFill>
                  <a:srgbClr val="013757"/>
                </a:solidFill>
              </a:rPr>
              <a:t>Qualifying transactions include:</a:t>
            </a:r>
          </a:p>
          <a:p>
            <a:pPr lvl="2"/>
            <a:r>
              <a:rPr lang="en-US" dirty="0"/>
              <a:t>Add and Pay a New Bill Pay Payee.</a:t>
            </a:r>
          </a:p>
          <a:p>
            <a:pPr lvl="2"/>
            <a:r>
              <a:rPr lang="en-US" dirty="0"/>
              <a:t>New Payee must be added during the campaign time period.</a:t>
            </a:r>
          </a:p>
          <a:p>
            <a:pPr lvl="2"/>
            <a:r>
              <a:rPr lang="en-US" dirty="0"/>
              <a:t>Payment must be scheduled and complete during campaign time </a:t>
            </a:r>
            <a:r>
              <a:rPr lang="en-US" dirty="0" smtClean="0"/>
              <a:t>period.</a:t>
            </a:r>
          </a:p>
          <a:p>
            <a:r>
              <a:rPr lang="en-US" dirty="0" smtClean="0">
                <a:solidFill>
                  <a:srgbClr val="013757"/>
                </a:solidFill>
              </a:rPr>
              <a:t>ETES (Event Triggered Email Service) will be used to send marketing emails during the promotion.   </a:t>
            </a:r>
          </a:p>
          <a:p>
            <a:pPr lvl="1"/>
            <a:r>
              <a:rPr lang="en-US" dirty="0" smtClean="0">
                <a:solidFill>
                  <a:srgbClr val="013757"/>
                </a:solidFill>
              </a:rPr>
              <a:t>Emails target active Bill Pay subscribers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2023 </a:t>
            </a:r>
            <a:r>
              <a:rPr lang="en-US" dirty="0" smtClean="0"/>
              <a:t>Operation Gratitude </a:t>
            </a:r>
            <a:r>
              <a:rPr lang="en-US" dirty="0" err="1" smtClean="0"/>
              <a:t>PayLynx</a:t>
            </a:r>
            <a:r>
              <a:rPr lang="en-US" dirty="0" smtClean="0"/>
              <a:t> </a:t>
            </a:r>
            <a:r>
              <a:rPr lang="en-US" dirty="0"/>
              <a:t>RXP Marketing Campaign</a:t>
            </a:r>
          </a:p>
        </p:txBody>
      </p:sp>
    </p:spTree>
    <p:extLst>
      <p:ext uri="{BB962C8B-B14F-4D97-AF65-F5344CB8AC3E}">
        <p14:creationId xmlns:p14="http://schemas.microsoft.com/office/powerpoint/2010/main" val="606124198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13757"/>
                </a:solidFill>
              </a:rPr>
              <a:t>Promotion</a:t>
            </a:r>
            <a:r>
              <a:rPr lang="en-US" dirty="0" smtClean="0"/>
              <a:t> Enrollment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1"/>
          </p:nvPr>
        </p:nvSpPr>
        <p:spPr>
          <a:xfrm>
            <a:off x="723900" y="1524000"/>
            <a:ext cx="7848600" cy="4267200"/>
          </a:xfrm>
        </p:spPr>
        <p:txBody>
          <a:bodyPr/>
          <a:lstStyle/>
          <a:p>
            <a:r>
              <a:rPr lang="en-US" dirty="0" smtClean="0">
                <a:solidFill>
                  <a:srgbClr val="013757"/>
                </a:solidFill>
              </a:rPr>
              <a:t>All PayLynx RXP Financial Institutions with ETES are encouraged to enroll and participate in the </a:t>
            </a:r>
            <a:r>
              <a:rPr lang="en-US" dirty="0" smtClean="0">
                <a:solidFill>
                  <a:srgbClr val="013757"/>
                </a:solidFill>
              </a:rPr>
              <a:t>2023 </a:t>
            </a:r>
            <a:r>
              <a:rPr lang="en-US" dirty="0" smtClean="0">
                <a:solidFill>
                  <a:srgbClr val="013757"/>
                </a:solidFill>
              </a:rPr>
              <a:t>Operation </a:t>
            </a:r>
            <a:r>
              <a:rPr lang="en-US" dirty="0" smtClean="0">
                <a:solidFill>
                  <a:srgbClr val="013757"/>
                </a:solidFill>
              </a:rPr>
              <a:t>Gratitude </a:t>
            </a:r>
            <a:r>
              <a:rPr lang="en-US" dirty="0" err="1" smtClean="0">
                <a:solidFill>
                  <a:srgbClr val="013757"/>
                </a:solidFill>
              </a:rPr>
              <a:t>PayLynx</a:t>
            </a:r>
            <a:r>
              <a:rPr lang="en-US" dirty="0" smtClean="0">
                <a:solidFill>
                  <a:srgbClr val="013757"/>
                </a:solidFill>
              </a:rPr>
              <a:t> </a:t>
            </a:r>
            <a:r>
              <a:rPr lang="en-US" dirty="0">
                <a:solidFill>
                  <a:srgbClr val="013757"/>
                </a:solidFill>
              </a:rPr>
              <a:t>RXP Marketing Campaign</a:t>
            </a:r>
          </a:p>
          <a:p>
            <a:r>
              <a:rPr lang="en-US" dirty="0" smtClean="0">
                <a:solidFill>
                  <a:srgbClr val="013757"/>
                </a:solidFill>
              </a:rPr>
              <a:t>Enrollment deadline for Financial Institutions is October </a:t>
            </a:r>
            <a:r>
              <a:rPr lang="en-US" dirty="0" smtClean="0">
                <a:solidFill>
                  <a:srgbClr val="013757"/>
                </a:solidFill>
              </a:rPr>
              <a:t>2, 2023</a:t>
            </a:r>
            <a:endParaRPr lang="en-US" dirty="0" smtClean="0">
              <a:solidFill>
                <a:srgbClr val="013757"/>
              </a:solidFill>
            </a:endParaRPr>
          </a:p>
          <a:p>
            <a:r>
              <a:rPr lang="en-US" dirty="0">
                <a:solidFill>
                  <a:srgbClr val="013757"/>
                </a:solidFill>
              </a:rPr>
              <a:t>If your financial institution </a:t>
            </a:r>
            <a:r>
              <a:rPr lang="en-US" dirty="0" smtClean="0">
                <a:solidFill>
                  <a:srgbClr val="013757"/>
                </a:solidFill>
              </a:rPr>
              <a:t>wishes </a:t>
            </a:r>
            <a:r>
              <a:rPr lang="en-US" dirty="0">
                <a:solidFill>
                  <a:srgbClr val="013757"/>
                </a:solidFill>
              </a:rPr>
              <a:t>to </a:t>
            </a:r>
            <a:r>
              <a:rPr lang="en-US" dirty="0" smtClean="0">
                <a:solidFill>
                  <a:srgbClr val="013757"/>
                </a:solidFill>
              </a:rPr>
              <a:t>opt-out, </a:t>
            </a:r>
            <a:r>
              <a:rPr lang="en-US" dirty="0">
                <a:solidFill>
                  <a:srgbClr val="013757"/>
                </a:solidFill>
              </a:rPr>
              <a:t>you must </a:t>
            </a:r>
            <a:r>
              <a:rPr lang="en-US" dirty="0" smtClean="0">
                <a:solidFill>
                  <a:srgbClr val="013757"/>
                </a:solidFill>
              </a:rPr>
              <a:t>complete </a:t>
            </a:r>
            <a:r>
              <a:rPr lang="en-US" dirty="0">
                <a:solidFill>
                  <a:srgbClr val="013757"/>
                </a:solidFill>
              </a:rPr>
              <a:t>the </a:t>
            </a:r>
            <a:r>
              <a:rPr lang="en-US" dirty="0" smtClean="0">
                <a:solidFill>
                  <a:srgbClr val="013757"/>
                </a:solidFill>
              </a:rPr>
              <a:t>Opt-Out Form on the Bill Pay Campaign website or </a:t>
            </a:r>
            <a:r>
              <a:rPr lang="en-US" dirty="0">
                <a:solidFill>
                  <a:srgbClr val="013757"/>
                </a:solidFill>
              </a:rPr>
              <a:t>contact </a:t>
            </a:r>
            <a:r>
              <a:rPr lang="en-US" dirty="0" smtClean="0">
                <a:solidFill>
                  <a:srgbClr val="013757"/>
                </a:solidFill>
              </a:rPr>
              <a:t>Digital Support at  </a:t>
            </a:r>
            <a:r>
              <a:rPr lang="en-US" dirty="0" smtClean="0">
                <a:solidFill>
                  <a:srgbClr val="013757"/>
                </a:solidFill>
                <a:hlinkClick r:id="rId3"/>
              </a:rPr>
              <a:t>DigitalSupport@pscu.com </a:t>
            </a:r>
            <a:endParaRPr lang="en-US" dirty="0" smtClean="0">
              <a:solidFill>
                <a:srgbClr val="013757"/>
              </a:solidFill>
            </a:endParaRPr>
          </a:p>
          <a:p>
            <a:pPr lvl="1"/>
            <a:r>
              <a:rPr lang="en-US" dirty="0" smtClean="0">
                <a:solidFill>
                  <a:srgbClr val="013757"/>
                </a:solidFill>
              </a:rPr>
              <a:t>Financial Institutions must be enrolled in ETES (Event Triggered Email Service) to participate in the campaign</a:t>
            </a:r>
          </a:p>
          <a:p>
            <a:pPr lvl="1"/>
            <a:r>
              <a:rPr lang="en-US" dirty="0" smtClean="0">
                <a:solidFill>
                  <a:srgbClr val="013757"/>
                </a:solidFill>
              </a:rPr>
              <a:t>If not already enrolled in ETES, please contact your PSCU Account Executive before October </a:t>
            </a:r>
            <a:r>
              <a:rPr lang="en-US" dirty="0" smtClean="0">
                <a:solidFill>
                  <a:srgbClr val="013757"/>
                </a:solidFill>
              </a:rPr>
              <a:t>2, 2023</a:t>
            </a:r>
            <a:endParaRPr lang="en-US" dirty="0" smtClean="0">
              <a:solidFill>
                <a:srgbClr val="013757"/>
              </a:solidFill>
            </a:endParaRPr>
          </a:p>
          <a:p>
            <a:pPr marL="293687" lvl="1" indent="0">
              <a:buNone/>
            </a:pPr>
            <a:endParaRPr lang="en-US" dirty="0"/>
          </a:p>
          <a:p>
            <a:pPr marL="293687" lvl="1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2023 Operation Gratitude </a:t>
            </a:r>
            <a:r>
              <a:rPr lang="en-US" dirty="0" err="1"/>
              <a:t>PayLynx</a:t>
            </a:r>
            <a:r>
              <a:rPr lang="en-US" dirty="0"/>
              <a:t> RXP Marketing Campaign</a:t>
            </a:r>
          </a:p>
        </p:txBody>
      </p:sp>
    </p:spTree>
    <p:extLst>
      <p:ext uri="{BB962C8B-B14F-4D97-AF65-F5344CB8AC3E}">
        <p14:creationId xmlns:p14="http://schemas.microsoft.com/office/powerpoint/2010/main" val="1434805558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Promotion Creative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703613" y="838200"/>
            <a:ext cx="7924800" cy="457200"/>
          </a:xfrm>
        </p:spPr>
        <p:txBody>
          <a:bodyPr/>
          <a:lstStyle/>
          <a:p>
            <a:r>
              <a:rPr lang="en-US" dirty="0"/>
              <a:t>2023 </a:t>
            </a:r>
            <a:r>
              <a:rPr lang="en-US" dirty="0" smtClean="0"/>
              <a:t>Operation Gratitude </a:t>
            </a:r>
            <a:r>
              <a:rPr lang="en-US" dirty="0" err="1"/>
              <a:t>PayLynx</a:t>
            </a:r>
            <a:r>
              <a:rPr lang="en-US" dirty="0"/>
              <a:t> RXP Marketing Campaign</a:t>
            </a:r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>
            <a:off x="607423" y="1524000"/>
            <a:ext cx="7810500" cy="3352800"/>
          </a:xfrm>
          <a:prstGeom prst="rect">
            <a:avLst/>
          </a:prstGeom>
          <a:noFill/>
        </p:spPr>
        <p:txBody>
          <a:bodyPr vert="horz" lIns="91440" tIns="45720" rIns="91440" bIns="45720" rtlCol="0">
            <a:noAutofit/>
          </a:bodyPr>
          <a:lstStyle>
            <a:lvl1pPr marL="173038" indent="-173038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ts val="900"/>
              </a:spcAft>
              <a:buClr>
                <a:srgbClr val="BFD730"/>
              </a:buClr>
              <a:buSzPct val="95000"/>
              <a:buFont typeface="Wingdings" charset="2"/>
              <a:buChar char="§"/>
              <a:tabLst/>
              <a:defRPr sz="2000" b="0" kern="1200">
                <a:solidFill>
                  <a:srgbClr val="4D4D4F"/>
                </a:solidFill>
                <a:latin typeface="Calibri" pitchFamily="34" charset="0"/>
                <a:ea typeface="ＭＳ Ｐゴシック" pitchFamily="-72" charset="-128"/>
                <a:cs typeface="Calibri" pitchFamily="34" charset="0"/>
              </a:defRPr>
            </a:lvl1pPr>
            <a:lvl2pPr marL="400050" indent="-106363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85000"/>
              <a:buFont typeface="Arial"/>
              <a:buChar char="•"/>
              <a:tabLst/>
              <a:defRPr sz="1800" kern="1200" baseline="0">
                <a:solidFill>
                  <a:srgbClr val="4D4D4F"/>
                </a:solidFill>
                <a:latin typeface="Calibri" pitchFamily="34" charset="0"/>
                <a:ea typeface="ＭＳ Ｐゴシック" pitchFamily="-72" charset="-128"/>
                <a:cs typeface="Calibri" pitchFamily="34" charset="0"/>
              </a:defRPr>
            </a:lvl2pPr>
            <a:lvl3pPr marL="641350" indent="-12065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70000"/>
              <a:buFont typeface="Wingdings" charset="2"/>
              <a:buChar char="§"/>
              <a:tabLst/>
              <a:defRPr sz="1600" kern="1200">
                <a:solidFill>
                  <a:srgbClr val="4D4D4F"/>
                </a:solidFill>
                <a:latin typeface="Calibri" pitchFamily="34" charset="0"/>
                <a:ea typeface="ＭＳ Ｐゴシック" pitchFamily="-72" charset="-128"/>
                <a:cs typeface="ＭＳ Ｐゴシック" pitchFamily="-72" charset="-128"/>
              </a:defRPr>
            </a:lvl3pPr>
            <a:lvl4pPr marL="1603375" indent="-227013" algn="l" rtl="0" eaLnBrk="1" fontAlgn="base" hangingPunct="1">
              <a:spcBef>
                <a:spcPct val="20000"/>
              </a:spcBef>
              <a:spcAft>
                <a:spcPct val="0"/>
              </a:spcAft>
              <a:buSzPct val="65000"/>
              <a:buFont typeface="Symbol" pitchFamily="-72" charset="2"/>
              <a:buChar char="¨"/>
              <a:defRPr sz="2200" kern="1200">
                <a:solidFill>
                  <a:srgbClr val="4D4D4F"/>
                </a:solidFill>
                <a:latin typeface="Calibri" pitchFamily="34" charset="0"/>
                <a:ea typeface="ＭＳ Ｐゴシック" pitchFamily="-72" charset="-128"/>
                <a:cs typeface="ＭＳ Ｐゴシック" pitchFamily="-72" charset="-128"/>
              </a:defRPr>
            </a:lvl4pPr>
            <a:lvl5pPr marL="1187450" indent="-136525" algn="l" rtl="0" eaLnBrk="1" fontAlgn="base" hangingPunct="1">
              <a:spcBef>
                <a:spcPct val="20000"/>
              </a:spcBef>
              <a:spcAft>
                <a:spcPct val="0"/>
              </a:spcAft>
              <a:buSzPct val="100000"/>
              <a:buFont typeface="Arial" pitchFamily="-72" charset="0"/>
              <a:buChar char="•"/>
              <a:defRPr sz="2800" kern="1200">
                <a:solidFill>
                  <a:srgbClr val="4D4D4F"/>
                </a:solidFill>
                <a:latin typeface="Calibri" pitchFamily="34" charset="0"/>
                <a:ea typeface="ＭＳ Ｐゴシック" pitchFamily="-72" charset="-128"/>
                <a:cs typeface="ＭＳ Ｐゴシック" pitchFamily="-72" charset="-128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rgbClr val="013757"/>
                </a:solidFill>
              </a:rPr>
              <a:t>All </a:t>
            </a:r>
            <a:r>
              <a:rPr lang="en-US" dirty="0" err="1" smtClean="0">
                <a:solidFill>
                  <a:srgbClr val="013757"/>
                </a:solidFill>
              </a:rPr>
              <a:t>PayLynx</a:t>
            </a:r>
            <a:r>
              <a:rPr lang="en-US" dirty="0" smtClean="0">
                <a:solidFill>
                  <a:srgbClr val="013757"/>
                </a:solidFill>
              </a:rPr>
              <a:t> RXP Financial Institutions with ETES are auto-enrolled to participate in the 2023 Operation Gratitude Charity Campaign</a:t>
            </a:r>
          </a:p>
          <a:p>
            <a:r>
              <a:rPr lang="en-US" dirty="0" smtClean="0">
                <a:solidFill>
                  <a:srgbClr val="013757"/>
                </a:solidFill>
              </a:rPr>
              <a:t>Opt-out deadline for Financial Institutions is October 2, 2023</a:t>
            </a:r>
          </a:p>
          <a:p>
            <a:r>
              <a:rPr lang="en-US" dirty="0" smtClean="0">
                <a:solidFill>
                  <a:srgbClr val="013757"/>
                </a:solidFill>
              </a:rPr>
              <a:t>If your financial institution wishes to opt-out, you must complete the Opt-Out Form on the Bill Pay Campaign website or contact Digital Support at  </a:t>
            </a:r>
            <a:r>
              <a:rPr lang="en-US" dirty="0" smtClean="0">
                <a:solidFill>
                  <a:srgbClr val="013757"/>
                </a:solidFill>
                <a:hlinkClick r:id="rId3"/>
              </a:rPr>
              <a:t>DigitalSupport@pscu.com </a:t>
            </a:r>
            <a:endParaRPr lang="en-US" dirty="0" smtClean="0">
              <a:solidFill>
                <a:srgbClr val="013757"/>
              </a:solidFill>
            </a:endParaRPr>
          </a:p>
          <a:p>
            <a:pPr lvl="1"/>
            <a:r>
              <a:rPr lang="en-US" dirty="0" smtClean="0">
                <a:solidFill>
                  <a:srgbClr val="013757"/>
                </a:solidFill>
              </a:rPr>
              <a:t>Financial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013757"/>
                </a:solidFill>
              </a:rPr>
              <a:t>Institutions must be enrolled in ETES (Event Triggered Email Service) to participate in the campaign</a:t>
            </a:r>
          </a:p>
          <a:p>
            <a:pPr lvl="1"/>
            <a:r>
              <a:rPr lang="en-US" dirty="0" smtClean="0">
                <a:solidFill>
                  <a:srgbClr val="013757"/>
                </a:solidFill>
              </a:rPr>
              <a:t>If not already enrolled in ETES, please contact your PSCU Account Executive before October 2, 2023</a:t>
            </a:r>
          </a:p>
          <a:p>
            <a:pPr marL="293687" lvl="1" indent="0">
              <a:buFont typeface="Arial"/>
              <a:buNone/>
            </a:pPr>
            <a:endParaRPr lang="en-US" dirty="0" smtClean="0"/>
          </a:p>
          <a:p>
            <a:pPr marL="293687" lvl="1" indent="0">
              <a:buFont typeface="Arial"/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23641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Promotion Benefits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13757"/>
                </a:solidFill>
              </a:rPr>
              <a:t>Reinforce the value of financial institution online services</a:t>
            </a:r>
          </a:p>
          <a:p>
            <a:r>
              <a:rPr lang="en-US" dirty="0" smtClean="0">
                <a:solidFill>
                  <a:srgbClr val="013757"/>
                </a:solidFill>
              </a:rPr>
              <a:t>Increase account usage and member loyalty</a:t>
            </a:r>
          </a:p>
          <a:p>
            <a:r>
              <a:rPr lang="en-US" dirty="0" smtClean="0">
                <a:solidFill>
                  <a:srgbClr val="013757"/>
                </a:solidFill>
              </a:rPr>
              <a:t>Educate members on ease and control of Bill Pay</a:t>
            </a:r>
          </a:p>
          <a:p>
            <a:r>
              <a:rPr lang="en-US" dirty="0" smtClean="0">
                <a:solidFill>
                  <a:srgbClr val="013757"/>
                </a:solidFill>
              </a:rPr>
              <a:t>No cost to financial institutions to participate</a:t>
            </a:r>
          </a:p>
          <a:p>
            <a:r>
              <a:rPr lang="en-US" dirty="0" smtClean="0">
                <a:solidFill>
                  <a:srgbClr val="013757"/>
                </a:solidFill>
              </a:rPr>
              <a:t>Participate in a campaign managed by PSCU</a:t>
            </a:r>
          </a:p>
          <a:p>
            <a:pPr lvl="1"/>
            <a:r>
              <a:rPr lang="en-US" dirty="0" smtClean="0">
                <a:solidFill>
                  <a:srgbClr val="013757"/>
                </a:solidFill>
              </a:rPr>
              <a:t>No cost to financial institutions to participate as all donations are fully funded by PSCU</a:t>
            </a:r>
          </a:p>
          <a:p>
            <a:pPr lvl="1"/>
            <a:r>
              <a:rPr lang="en-US" dirty="0" smtClean="0">
                <a:solidFill>
                  <a:srgbClr val="013757"/>
                </a:solidFill>
              </a:rPr>
              <a:t>Free marketing collateral provided for download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703613" y="838200"/>
            <a:ext cx="7924800" cy="457200"/>
          </a:xfrm>
        </p:spPr>
        <p:txBody>
          <a:bodyPr/>
          <a:lstStyle/>
          <a:p>
            <a:r>
              <a:rPr lang="en-US" dirty="0"/>
              <a:t>2023 </a:t>
            </a:r>
            <a:r>
              <a:rPr lang="en-US" dirty="0" smtClean="0"/>
              <a:t>Operation Gratitude </a:t>
            </a:r>
            <a:r>
              <a:rPr lang="en-US" dirty="0" err="1"/>
              <a:t>PayLynx</a:t>
            </a:r>
            <a:r>
              <a:rPr lang="en-US" dirty="0"/>
              <a:t> RXP Marketing Campaign</a:t>
            </a:r>
          </a:p>
        </p:txBody>
      </p:sp>
    </p:spTree>
    <p:extLst>
      <p:ext uri="{BB962C8B-B14F-4D97-AF65-F5344CB8AC3E}">
        <p14:creationId xmlns:p14="http://schemas.microsoft.com/office/powerpoint/2010/main" val="385955906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Promotion Key Dates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en-US" dirty="0">
                <a:solidFill>
                  <a:srgbClr val="013757"/>
                </a:solidFill>
              </a:rPr>
              <a:t>Promotion Period</a:t>
            </a:r>
          </a:p>
          <a:p>
            <a:pPr lvl="1"/>
            <a:r>
              <a:rPr lang="en-US" sz="2000" dirty="0" smtClean="0">
                <a:solidFill>
                  <a:srgbClr val="013757"/>
                </a:solidFill>
              </a:rPr>
              <a:t>November 1 – December 31, 2023</a:t>
            </a:r>
            <a:endParaRPr lang="en-US" sz="2000" dirty="0">
              <a:solidFill>
                <a:srgbClr val="013757"/>
              </a:solidFill>
            </a:endParaRPr>
          </a:p>
          <a:p>
            <a:r>
              <a:rPr lang="en-US" dirty="0">
                <a:solidFill>
                  <a:srgbClr val="013757"/>
                </a:solidFill>
              </a:rPr>
              <a:t>Financial Institution </a:t>
            </a:r>
            <a:r>
              <a:rPr lang="en-US" dirty="0" smtClean="0">
                <a:solidFill>
                  <a:srgbClr val="013757"/>
                </a:solidFill>
              </a:rPr>
              <a:t>Opt-Out</a:t>
            </a:r>
            <a:endParaRPr lang="en-US" dirty="0">
              <a:solidFill>
                <a:srgbClr val="013757"/>
              </a:solidFill>
            </a:endParaRPr>
          </a:p>
          <a:p>
            <a:pPr lvl="1"/>
            <a:r>
              <a:rPr lang="en-US" sz="2000" dirty="0" smtClean="0">
                <a:solidFill>
                  <a:srgbClr val="013757"/>
                </a:solidFill>
              </a:rPr>
              <a:t>Ends October </a:t>
            </a:r>
            <a:r>
              <a:rPr lang="en-US" sz="2000" dirty="0">
                <a:solidFill>
                  <a:srgbClr val="013757"/>
                </a:solidFill>
              </a:rPr>
              <a:t>2</a:t>
            </a:r>
            <a:r>
              <a:rPr lang="en-US" sz="2000" dirty="0" smtClean="0">
                <a:solidFill>
                  <a:srgbClr val="013757"/>
                </a:solidFill>
              </a:rPr>
              <a:t>, 2023</a:t>
            </a:r>
          </a:p>
          <a:p>
            <a:r>
              <a:rPr lang="en-US" dirty="0" smtClean="0">
                <a:solidFill>
                  <a:srgbClr val="013757"/>
                </a:solidFill>
              </a:rPr>
              <a:t>Marketing Collateral</a:t>
            </a:r>
          </a:p>
          <a:p>
            <a:pPr lvl="1"/>
            <a:r>
              <a:rPr lang="en-US" sz="2000" dirty="0" smtClean="0">
                <a:solidFill>
                  <a:srgbClr val="013757"/>
                </a:solidFill>
              </a:rPr>
              <a:t>Available to </a:t>
            </a:r>
            <a:r>
              <a:rPr lang="en-US" sz="2000" dirty="0">
                <a:solidFill>
                  <a:srgbClr val="013757"/>
                </a:solidFill>
              </a:rPr>
              <a:t>download from Bill Pay Campaign website </a:t>
            </a:r>
            <a:endParaRPr lang="en-US" sz="2000" dirty="0" smtClean="0">
              <a:solidFill>
                <a:srgbClr val="013757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703613" y="838200"/>
            <a:ext cx="7924800" cy="457200"/>
          </a:xfrm>
        </p:spPr>
        <p:txBody>
          <a:bodyPr/>
          <a:lstStyle/>
          <a:p>
            <a:r>
              <a:rPr lang="en-US" dirty="0"/>
              <a:t>2023 Operation Gratitude </a:t>
            </a:r>
            <a:r>
              <a:rPr lang="en-US" dirty="0" err="1"/>
              <a:t>PayLynx</a:t>
            </a:r>
            <a:r>
              <a:rPr lang="en-US" dirty="0"/>
              <a:t> RXP Marketing Campaign</a:t>
            </a:r>
          </a:p>
        </p:txBody>
      </p:sp>
    </p:spTree>
    <p:extLst>
      <p:ext uri="{BB962C8B-B14F-4D97-AF65-F5344CB8AC3E}">
        <p14:creationId xmlns:p14="http://schemas.microsoft.com/office/powerpoint/2010/main" val="2590540121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057400" y="2286000"/>
            <a:ext cx="4876800" cy="2667000"/>
          </a:xfrm>
        </p:spPr>
        <p:txBody>
          <a:bodyPr anchor="ctr">
            <a:normAutofit/>
          </a:bodyPr>
          <a:lstStyle/>
          <a:p>
            <a:r>
              <a:rPr lang="en-US" dirty="0" smtClean="0">
                <a:solidFill>
                  <a:srgbClr val="013757"/>
                </a:solidFill>
              </a:rPr>
              <a:t>Questions? </a:t>
            </a:r>
          </a:p>
          <a:p>
            <a:r>
              <a:rPr lang="en-US" dirty="0" smtClean="0">
                <a:solidFill>
                  <a:srgbClr val="013757"/>
                </a:solidFill>
              </a:rPr>
              <a:t>Please contact:</a:t>
            </a:r>
          </a:p>
          <a:p>
            <a:r>
              <a:rPr lang="en-US" sz="2000" dirty="0" smtClean="0">
                <a:solidFill>
                  <a:srgbClr val="013757"/>
                </a:solidFill>
              </a:rPr>
              <a:t>Digital Support </a:t>
            </a:r>
          </a:p>
          <a:p>
            <a:r>
              <a:rPr lang="en-US" sz="2000" dirty="0" smtClean="0">
                <a:solidFill>
                  <a:srgbClr val="013757"/>
                </a:solidFill>
              </a:rPr>
              <a:t>at  </a:t>
            </a:r>
            <a:r>
              <a:rPr lang="en-US" sz="2000" dirty="0" smtClean="0">
                <a:solidFill>
                  <a:srgbClr val="013757"/>
                </a:solidFill>
                <a:hlinkClick r:id="rId2"/>
              </a:rPr>
              <a:t>DigitalSupport@pscu.com </a:t>
            </a:r>
            <a:endParaRPr lang="en-US" sz="2000" dirty="0">
              <a:solidFill>
                <a:srgbClr val="01375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7012471"/>
      </p:ext>
    </p:extLst>
  </p:cSld>
  <p:clrMapOvr>
    <a:masterClrMapping/>
  </p:clrMapOvr>
  <p:transition spd="med"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0_Board Theme">
  <a:themeElements>
    <a:clrScheme name="Custom 6">
      <a:dk1>
        <a:srgbClr val="013757"/>
      </a:dk1>
      <a:lt1>
        <a:srgbClr val="FFFFFF"/>
      </a:lt1>
      <a:dk2>
        <a:srgbClr val="4D4D4F"/>
      </a:dk2>
      <a:lt2>
        <a:srgbClr val="40C6DE"/>
      </a:lt2>
      <a:accent1>
        <a:srgbClr val="BFD72D"/>
      </a:accent1>
      <a:accent2>
        <a:srgbClr val="5B1F69"/>
      </a:accent2>
      <a:accent3>
        <a:srgbClr val="5E9CAE"/>
      </a:accent3>
      <a:accent4>
        <a:srgbClr val="CD202C"/>
      </a:accent4>
      <a:accent5>
        <a:srgbClr val="F0AB00"/>
      </a:accent5>
      <a:accent6>
        <a:srgbClr val="00549F"/>
      </a:accent6>
      <a:hlink>
        <a:srgbClr val="559CB5"/>
      </a:hlink>
      <a:folHlink>
        <a:srgbClr val="5B1F69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2000" dirty="0" smtClean="0">
            <a:solidFill>
              <a:schemeClr val="tx2"/>
            </a:solidFill>
            <a:latin typeface="Calibri" panose="020F0502020204030204" pitchFamily="34" charset="0"/>
            <a:cs typeface="Calibri" panose="020F050202020403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3" id="{50731057-7CFA-B64E-A5E9-A46C64E291BE}" vid="{59CF98C7-6912-B240-99FA-0DEFBAA1D78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10_Board Theme</Template>
  <TotalTime>1018</TotalTime>
  <Words>440</Words>
  <Application>Microsoft Office PowerPoint</Application>
  <PresentationFormat>On-screen Show (4:3)</PresentationFormat>
  <Paragraphs>54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ＭＳ Ｐゴシック</vt:lpstr>
      <vt:lpstr>Arial</vt:lpstr>
      <vt:lpstr>Calibri</vt:lpstr>
      <vt:lpstr>Symbol</vt:lpstr>
      <vt:lpstr>Wingdings</vt:lpstr>
      <vt:lpstr>10_Board Theme</vt:lpstr>
      <vt:lpstr>2023 Operation Gratitude</vt:lpstr>
      <vt:lpstr>Promotion Overview</vt:lpstr>
      <vt:lpstr>Promotion Enrollment</vt:lpstr>
      <vt:lpstr>Promotion Creative</vt:lpstr>
      <vt:lpstr>Promotion Benefits</vt:lpstr>
      <vt:lpstr>Promotion Key Dates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Microsoft Office User</dc:creator>
  <cp:keywords/>
  <dc:description/>
  <cp:lastModifiedBy>Tiffany Devereaux</cp:lastModifiedBy>
  <cp:revision>77</cp:revision>
  <cp:lastPrinted>2019-03-26T14:36:51Z</cp:lastPrinted>
  <dcterms:created xsi:type="dcterms:W3CDTF">2018-07-31T20:24:20Z</dcterms:created>
  <dcterms:modified xsi:type="dcterms:W3CDTF">2023-08-04T13:51:13Z</dcterms:modified>
  <cp:category/>
</cp:coreProperties>
</file>